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Century Gothic" panose="020B0502020202020204" pitchFamily="34" charset="0"/>
      <p:regular r:id="rId47"/>
      <p:bold r:id="rId48"/>
      <p:italic r:id="rId49"/>
      <p:boldItalic r:id="rId50"/>
    </p:embeddedFont>
    <p:embeddedFont>
      <p:font typeface="Consolas" panose="020B0609020204030204" pitchFamily="49" charset="0"/>
      <p:regular r:id="rId51"/>
      <p:bold r:id="rId52"/>
      <p:italic r:id="rId53"/>
      <p:boldItalic r:id="rId54"/>
    </p:embeddedFont>
    <p:embeddedFont>
      <p:font typeface="Georgia" panose="02040502050405020303" pitchFamily="18" charset="0"/>
      <p:regular r:id="rId55"/>
      <p:bold r:id="rId56"/>
      <p:italic r:id="rId57"/>
      <p:boldItalic r:id="rId58"/>
    </p:embeddedFont>
    <p:embeddedFont>
      <p:font typeface="Lato" panose="020F0502020204030203" pitchFamily="34" charset="0"/>
      <p:regular r:id="rId59"/>
      <p:bold r:id="rId60"/>
      <p:italic r:id="rId61"/>
      <p:boldItalic r:id="rId62"/>
    </p:embeddedFont>
    <p:embeddedFont>
      <p:font typeface="Raleway"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972">
          <p15:clr>
            <a:srgbClr val="A4A3A4"/>
          </p15:clr>
        </p15:guide>
        <p15:guide id="4" pos="3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8" roundtripDataSignature="AMtx7mjObM5VF6ou65/abm7KGjyWc2Hs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6E1CD8-C702-4519-A64A-C4A9BF6165EF}">
  <a:tblStyle styleId="{186E1CD8-C702-4519-A64A-C4A9BF6165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79" autoAdjust="0"/>
  </p:normalViewPr>
  <p:slideViewPr>
    <p:cSldViewPr snapToGrid="0">
      <p:cViewPr varScale="1">
        <p:scale>
          <a:sx n="86" d="100"/>
          <a:sy n="86" d="100"/>
        </p:scale>
        <p:origin x="1354" y="62"/>
      </p:cViewPr>
      <p:guideLst>
        <p:guide orient="horz" pos="1620"/>
        <p:guide pos="2880"/>
        <p:guide orient="horz" pos="972"/>
        <p:guide pos="33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customschemas.google.com/relationships/presentationmetadata" Target="meta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5" Type="http://schemas.openxmlformats.org/officeDocument/2006/relationships/slide" Target="slides/slide3.xml"/><Relationship Id="rId61" Type="http://schemas.openxmlformats.org/officeDocument/2006/relationships/font" Target="fonts/font1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9.fntdata"/><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8.fntdata"/><Relationship Id="rId5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 name="Google Shape;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e1ede87da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Cloud services on BAAs change often. Services typically get added over time.</a:t>
            </a:r>
            <a:endParaRPr dirty="0"/>
          </a:p>
          <a:p>
            <a:pPr marL="0" lvl="0" indent="0" algn="l" rtl="0">
              <a:spcBef>
                <a:spcPts val="0"/>
              </a:spcBef>
              <a:spcAft>
                <a:spcPts val="0"/>
              </a:spcAft>
              <a:buNone/>
            </a:pPr>
            <a:r>
              <a:rPr lang="en-US" dirty="0"/>
              <a:t>Best to define your software architecture around PHI and define its boundaries from the beginning.</a:t>
            </a:r>
            <a:endParaRPr dirty="0"/>
          </a:p>
          <a:p>
            <a:pPr marL="0" lvl="0" indent="0" algn="l" rtl="0">
              <a:spcBef>
                <a:spcPts val="0"/>
              </a:spcBef>
              <a:spcAft>
                <a:spcPts val="0"/>
              </a:spcAft>
              <a:buNone/>
            </a:pPr>
            <a:r>
              <a:rPr lang="en-US" dirty="0"/>
              <a:t>Can take the “all in” approach and say it is all PHI but that can drastically increase time and cost.</a:t>
            </a:r>
            <a:endParaRPr dirty="0"/>
          </a:p>
        </p:txBody>
      </p:sp>
      <p:sp>
        <p:nvSpPr>
          <p:cNvPr id="105" name="Google Shape;105;g5e1ede87d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f69daa076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In addition to security protection, there are secondary purposes, too.</a:t>
            </a:r>
          </a:p>
          <a:p>
            <a:pPr marL="0" lvl="0" indent="0" algn="l" rtl="0">
              <a:spcBef>
                <a:spcPts val="0"/>
              </a:spcBef>
              <a:spcAft>
                <a:spcPts val="0"/>
              </a:spcAft>
              <a:buClr>
                <a:schemeClr val="dk1"/>
              </a:buClr>
              <a:buSzPts val="1100"/>
              <a:buFont typeface="Arial"/>
              <a:buNone/>
            </a:pPr>
            <a:r>
              <a:rPr lang="en-US" dirty="0"/>
              <a:t>Relevant in many industries: Healthcare, R&amp;D, Insurance</a:t>
            </a:r>
            <a:endParaRPr dirty="0"/>
          </a:p>
        </p:txBody>
      </p:sp>
      <p:sp>
        <p:nvSpPr>
          <p:cNvPr id="112" name="Google Shape;112;g5f69daa07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f69daa076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Sometimes hear “Anonymization” used but is actually a different process. </a:t>
            </a:r>
            <a:endParaRPr dirty="0"/>
          </a:p>
          <a:p>
            <a:pPr marL="457200" lvl="0" indent="-301625" algn="l" rtl="0">
              <a:spcBef>
                <a:spcPts val="0"/>
              </a:spcBef>
              <a:spcAft>
                <a:spcPts val="0"/>
              </a:spcAft>
              <a:buClr>
                <a:srgbClr val="222222"/>
              </a:buClr>
              <a:buSzPts val="1150"/>
              <a:buFont typeface="Arial"/>
              <a:buChar char="-"/>
            </a:pPr>
            <a:r>
              <a:rPr lang="en-US" sz="1150" dirty="0">
                <a:solidFill>
                  <a:srgbClr val="222222"/>
                </a:solidFill>
                <a:highlight>
                  <a:srgbClr val="FFFFFF"/>
                </a:highlight>
                <a:latin typeface="Arial"/>
                <a:ea typeface="Arial"/>
                <a:cs typeface="Arial"/>
                <a:sym typeface="Arial"/>
              </a:rPr>
              <a:t>Unidentified (i.e., personally identifiable information was not collected, or if collected, identifiers were not retained and cannot be retrieved)</a:t>
            </a:r>
            <a:endParaRPr sz="1150" dirty="0">
              <a:solidFill>
                <a:srgbClr val="222222"/>
              </a:solidFill>
              <a:highlight>
                <a:srgbClr val="FFFFFF"/>
              </a:highlight>
              <a:latin typeface="Arial"/>
              <a:ea typeface="Arial"/>
              <a:cs typeface="Arial"/>
              <a:sym typeface="Arial"/>
            </a:endParaRPr>
          </a:p>
          <a:p>
            <a:pPr marL="457200" lvl="0" indent="-301625" algn="l" rtl="0">
              <a:spcBef>
                <a:spcPts val="0"/>
              </a:spcBef>
              <a:spcAft>
                <a:spcPts val="0"/>
              </a:spcAft>
              <a:buClr>
                <a:srgbClr val="222222"/>
              </a:buClr>
              <a:buSzPts val="1150"/>
              <a:buFont typeface="Arial"/>
              <a:buChar char="-"/>
            </a:pPr>
            <a:r>
              <a:rPr lang="en-US" sz="1150" dirty="0">
                <a:solidFill>
                  <a:srgbClr val="222222"/>
                </a:solidFill>
                <a:highlight>
                  <a:srgbClr val="FFFFFF"/>
                </a:highlight>
                <a:latin typeface="Arial"/>
                <a:ea typeface="Arial"/>
                <a:cs typeface="Arial"/>
                <a:sym typeface="Arial"/>
              </a:rPr>
              <a:t>Information or materials (e.g., data or specimens) that cannot be linked directly or indirectly by anyone to their source(s).</a:t>
            </a:r>
            <a:endParaRPr dirty="0"/>
          </a:p>
        </p:txBody>
      </p:sp>
      <p:sp>
        <p:nvSpPr>
          <p:cNvPr id="119" name="Google Shape;119;g5f69daa07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f330d9a9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f330d9a95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5f330d9a95_0_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e1ede87da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Balancing risk is difficult.</a:t>
            </a:r>
          </a:p>
          <a:p>
            <a:pPr marL="0" lvl="0" indent="0" algn="l" rtl="0">
              <a:spcBef>
                <a:spcPts val="0"/>
              </a:spcBef>
              <a:spcAft>
                <a:spcPts val="0"/>
              </a:spcAft>
              <a:buNone/>
            </a:pPr>
            <a:r>
              <a:rPr lang="en-US" dirty="0"/>
              <a:t>Too sensitive and the text may lose important meaning.</a:t>
            </a:r>
          </a:p>
          <a:p>
            <a:pPr marL="0" lvl="0" indent="0" algn="l" rtl="0">
              <a:spcBef>
                <a:spcPts val="0"/>
              </a:spcBef>
              <a:spcAft>
                <a:spcPts val="0"/>
              </a:spcAft>
              <a:buNone/>
            </a:pPr>
            <a:r>
              <a:rPr lang="en-US" dirty="0"/>
              <a:t>Not enough risks PHI.</a:t>
            </a:r>
            <a:endParaRPr dirty="0"/>
          </a:p>
        </p:txBody>
      </p:sp>
      <p:sp>
        <p:nvSpPr>
          <p:cNvPr id="133" name="Google Shape;133;g5e1ede87d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e1ede87da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Being familiar with your data can help. If a specific SSN pattern is always used then you can be more certain.</a:t>
            </a:r>
            <a:endParaRPr/>
          </a:p>
        </p:txBody>
      </p:sp>
      <p:sp>
        <p:nvSpPr>
          <p:cNvPr id="140" name="Google Shape;140;g5e1ede87d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e1ede87da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US census has great information on locations and populations.</a:t>
            </a:r>
          </a:p>
          <a:p>
            <a:pPr marL="0" lvl="0" indent="0" algn="l" rtl="0">
              <a:spcBef>
                <a:spcPts val="0"/>
              </a:spcBef>
              <a:spcAft>
                <a:spcPts val="0"/>
              </a:spcAft>
              <a:buNone/>
            </a:pPr>
            <a:r>
              <a:rPr lang="en-US" dirty="0"/>
              <a:t>Essentially a spelling correction functionality.</a:t>
            </a:r>
            <a:endParaRPr dirty="0"/>
          </a:p>
        </p:txBody>
      </p:sp>
      <p:sp>
        <p:nvSpPr>
          <p:cNvPr id="148" name="Google Shape;148;g5e1ede87d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e1ede87da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Some things can be indexed. Diagnoses can be indexed.</a:t>
            </a:r>
          </a:p>
          <a:p>
            <a:pPr marL="0" lvl="0" indent="0" algn="l" rtl="0">
              <a:spcBef>
                <a:spcPts val="0"/>
              </a:spcBef>
              <a:spcAft>
                <a:spcPts val="0"/>
              </a:spcAft>
              <a:buNone/>
            </a:pPr>
            <a:r>
              <a:rPr lang="en-US" dirty="0"/>
              <a:t>Can build a dictionary of common names.</a:t>
            </a:r>
          </a:p>
          <a:p>
            <a:pPr marL="0" lvl="0" indent="0" algn="l" rtl="0">
              <a:spcBef>
                <a:spcPts val="0"/>
              </a:spcBef>
              <a:spcAft>
                <a:spcPts val="0"/>
              </a:spcAft>
              <a:buNone/>
            </a:pPr>
            <a:r>
              <a:rPr lang="en-US" dirty="0"/>
              <a:t>So sometimes a combination of methods is beneficial.</a:t>
            </a:r>
            <a:endParaRPr dirty="0"/>
          </a:p>
        </p:txBody>
      </p:sp>
      <p:sp>
        <p:nvSpPr>
          <p:cNvPr id="155" name="Google Shape;155;g5e1ede87d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f330d9a95_0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NLP neural networks have got really good at doing NER.</a:t>
            </a:r>
            <a:endParaRPr dirty="0"/>
          </a:p>
        </p:txBody>
      </p:sp>
      <p:sp>
        <p:nvSpPr>
          <p:cNvPr id="165" name="Google Shape;165;g5f330d9a9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f330d9a9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f330d9a95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OOV is important because healthcare’s vocabulary is large and varies greatly between patients.</a:t>
            </a:r>
            <a:endParaRPr dirty="0"/>
          </a:p>
        </p:txBody>
      </p:sp>
      <p:sp>
        <p:nvSpPr>
          <p:cNvPr id="183" name="Google Shape;183;g5f330d9a95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5f9ab453b6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5f9ab453b6_0_1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Mountain Fog has clients in healthcare, government, and cloud.</a:t>
            </a:r>
          </a:p>
          <a:p>
            <a:pPr marL="0" lvl="0" indent="0" algn="l" rtl="0">
              <a:spcBef>
                <a:spcPts val="0"/>
              </a:spcBef>
              <a:spcAft>
                <a:spcPts val="0"/>
              </a:spcAft>
              <a:buNone/>
            </a:pPr>
            <a:r>
              <a:rPr lang="en-US" dirty="0"/>
              <a:t>Provide consulting services around cloud, big-data, and NLP.</a:t>
            </a:r>
          </a:p>
          <a:p>
            <a:pPr marL="0" lvl="0" indent="0" algn="l" rtl="0">
              <a:spcBef>
                <a:spcPts val="0"/>
              </a:spcBef>
              <a:spcAft>
                <a:spcPts val="0"/>
              </a:spcAft>
              <a:buNone/>
            </a:pPr>
            <a:r>
              <a:rPr lang="en-US" dirty="0"/>
              <a:t>Managing PHI in text crosses all three of those.</a:t>
            </a:r>
            <a:endParaRPr dirty="0"/>
          </a:p>
        </p:txBody>
      </p:sp>
      <p:sp>
        <p:nvSpPr>
          <p:cNvPr id="42" name="Google Shape;42;g5f9ab453b6_0_16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f9ab453b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f9ab453b6_0_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5f9ab453b6_0_9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f9ab453b6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f9ab453b6_0_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Byte-pair encoding example</a:t>
            </a:r>
            <a:endParaRPr/>
          </a:p>
        </p:txBody>
      </p:sp>
      <p:sp>
        <p:nvSpPr>
          <p:cNvPr id="191" name="Google Shape;191;g5f9ab453b6_0_1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f9ab453b6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f9ab453b6_0_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5f9ab453b6_0_1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f9ab453b6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f9ab453b6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5f9ab453b6_0_1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f9ab453b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f9ab453b6_0_1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5f9ab453b6_0_1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f9ab453b6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f9ab453b6_0_1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5f9ab453b6_0_1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f330d9a9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f330d9a95_0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5f330d9a95_0_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f330d9a9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f330d9a95_0_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5f330d9a95_0_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f9ab453b6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can now process streaming data to remove PHI as it comes in instead of having to process the data later.</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We often don’t know where the downstream data is going and how it will be used at the time of ingestion.</a:t>
            </a:r>
            <a:endParaRPr b="1" dirty="0"/>
          </a:p>
        </p:txBody>
      </p:sp>
      <p:sp>
        <p:nvSpPr>
          <p:cNvPr id="255" name="Google Shape;255;g5f9ab453b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f330d9a95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5f330d9a9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have a better opportunity to process data as it comes in instead of doing it later.</a:t>
            </a:r>
          </a:p>
          <a:p>
            <a:pPr marL="0" lvl="0" indent="0" algn="l" rtl="0">
              <a:spcBef>
                <a:spcPts val="0"/>
              </a:spcBef>
              <a:spcAft>
                <a:spcPts val="0"/>
              </a:spcAft>
              <a:buNone/>
            </a:pPr>
            <a:r>
              <a:rPr lang="en-US" dirty="0"/>
              <a:t>We can also do it without heavy modifications to existing deployed code.</a:t>
            </a:r>
          </a:p>
          <a:p>
            <a:pPr marL="0" lvl="0" indent="0" algn="l" rtl="0">
              <a:spcBef>
                <a:spcPts val="0"/>
              </a:spcBef>
              <a:spcAft>
                <a:spcPts val="0"/>
              </a:spcAft>
              <a:buNone/>
            </a:pPr>
            <a:r>
              <a:rPr lang="en-US" dirty="0"/>
              <a:t>But it comes with its own set of challenges.</a:t>
            </a:r>
            <a:endParaRPr dirty="0"/>
          </a:p>
        </p:txBody>
      </p:sp>
      <p:sp>
        <p:nvSpPr>
          <p:cNvPr id="53" name="Google Shape;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f9ab453b6_0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5f9ab453b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f9ab453b6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Flink</a:t>
            </a:r>
            <a:r>
              <a:rPr lang="en-US" dirty="0"/>
              <a:t> has high-throughput, low-latency and is fault tolerant.</a:t>
            </a:r>
          </a:p>
          <a:p>
            <a:pPr marL="0" lvl="0" indent="0" algn="l" rtl="0">
              <a:spcBef>
                <a:spcPts val="0"/>
              </a:spcBef>
              <a:spcAft>
                <a:spcPts val="0"/>
              </a:spcAft>
              <a:buNone/>
            </a:pPr>
            <a:r>
              <a:rPr lang="en-US" dirty="0"/>
              <a:t>We can be guaranteed that each message is processed exactly once.</a:t>
            </a:r>
          </a:p>
          <a:p>
            <a:pPr marL="0" lvl="0" indent="0" algn="l" rtl="0">
              <a:spcBef>
                <a:spcPts val="0"/>
              </a:spcBef>
              <a:spcAft>
                <a:spcPts val="0"/>
              </a:spcAft>
              <a:buNone/>
            </a:pPr>
            <a:r>
              <a:rPr lang="en-US" dirty="0"/>
              <a:t>Runs in a lot of places.</a:t>
            </a:r>
            <a:endParaRPr dirty="0"/>
          </a:p>
        </p:txBody>
      </p:sp>
      <p:sp>
        <p:nvSpPr>
          <p:cNvPr id="297" name="Google Shape;297;g5f9ab453b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f9ab453b6_0_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short, </a:t>
            </a:r>
            <a:r>
              <a:rPr lang="en-US" dirty="0" err="1"/>
              <a:t>Flink</a:t>
            </a:r>
            <a:r>
              <a:rPr lang="en-US" dirty="0"/>
              <a:t> can consume from lots of data sources, process that data, and send it somewhere else.</a:t>
            </a:r>
            <a:endParaRPr dirty="0"/>
          </a:p>
        </p:txBody>
      </p:sp>
      <p:sp>
        <p:nvSpPr>
          <p:cNvPr id="305" name="Google Shape;305;g5f9ab453b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f9ab453b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5f9ab453b6_0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5f9ab453b6_0_6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f9ab453b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f9ab453b6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5f9ab453b6_0_7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f9ab453b6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can now have two topics:</a:t>
            </a:r>
          </a:p>
          <a:p>
            <a:pPr marL="0" lvl="0" indent="0" algn="l" rtl="0">
              <a:spcBef>
                <a:spcPts val="0"/>
              </a:spcBef>
              <a:spcAft>
                <a:spcPts val="0"/>
              </a:spcAft>
              <a:buNone/>
            </a:pPr>
            <a:r>
              <a:rPr lang="en-US" dirty="0"/>
              <a:t>1 contains the original text.</a:t>
            </a:r>
          </a:p>
          <a:p>
            <a:pPr marL="0" lvl="0" indent="0" algn="l" rtl="0">
              <a:spcBef>
                <a:spcPts val="0"/>
              </a:spcBef>
              <a:spcAft>
                <a:spcPts val="0"/>
              </a:spcAft>
              <a:buNone/>
            </a:pPr>
            <a:r>
              <a:rPr lang="en-US" dirty="0"/>
              <a:t>2 contains the filtered text.</a:t>
            </a:r>
            <a:endParaRPr dirty="0"/>
          </a:p>
        </p:txBody>
      </p:sp>
      <p:sp>
        <p:nvSpPr>
          <p:cNvPr id="336" name="Google Shape;336;g5f9ab453b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3927df0d2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63927df0d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63927df0d2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custom processor can handle other methods.</a:t>
            </a:r>
            <a:endParaRPr dirty="0"/>
          </a:p>
          <a:p>
            <a:pPr marL="0" lvl="0" indent="0" algn="l" rtl="0">
              <a:spcBef>
                <a:spcPts val="0"/>
              </a:spcBef>
              <a:spcAft>
                <a:spcPts val="0"/>
              </a:spcAft>
              <a:buNone/>
            </a:pPr>
            <a:r>
              <a:rPr lang="en-US" dirty="0"/>
              <a:t>The code used in the </a:t>
            </a:r>
            <a:r>
              <a:rPr lang="en-US" dirty="0" err="1"/>
              <a:t>Flink</a:t>
            </a:r>
            <a:r>
              <a:rPr lang="en-US" dirty="0"/>
              <a:t> job can be re-used in a custom </a:t>
            </a:r>
            <a:r>
              <a:rPr lang="en-US" dirty="0" err="1"/>
              <a:t>NiFi</a:t>
            </a:r>
            <a:r>
              <a:rPr lang="en-US" dirty="0"/>
              <a:t> processor.</a:t>
            </a:r>
            <a:endParaRPr dirty="0"/>
          </a:p>
        </p:txBody>
      </p:sp>
      <p:sp>
        <p:nvSpPr>
          <p:cNvPr id="368" name="Google Shape;368;g63927df0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e1ede87da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5e1ede87d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e1ede87da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5e1ede87d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94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f330d9a9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f330d9a95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g5f330d9a95_0_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e1ede87d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We’ve heard of it but what is it?</a:t>
            </a:r>
            <a:endParaRPr dirty="0"/>
          </a:p>
        </p:txBody>
      </p:sp>
      <p:sp>
        <p:nvSpPr>
          <p:cNvPr id="67" name="Google Shape;67;g5e1ede87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e1ede87da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Why is PHI important? What are the governing regulations?</a:t>
            </a:r>
            <a:endParaRPr dirty="0"/>
          </a:p>
        </p:txBody>
      </p:sp>
      <p:sp>
        <p:nvSpPr>
          <p:cNvPr id="74" name="Google Shape;74;g5e1ede87d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f9ab453b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g5f9ab453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f330d9a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f330d9a9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333333"/>
                </a:solidFill>
                <a:highlight>
                  <a:srgbClr val="FFFFFF"/>
                </a:highlight>
                <a:latin typeface="Georgia"/>
                <a:ea typeface="Georgia"/>
                <a:cs typeface="Georgia"/>
                <a:sym typeface="Georgia"/>
              </a:rPr>
              <a:t>The contract must describe permitted and required PHI uses for the business associate, and also state that the business associate </a:t>
            </a:r>
            <a:r>
              <a:rPr lang="en-US" b="1" dirty="0">
                <a:solidFill>
                  <a:srgbClr val="FF0000"/>
                </a:solidFill>
                <a:highlight>
                  <a:srgbClr val="FFFFFF"/>
                </a:highlight>
                <a:latin typeface="Georgia"/>
                <a:ea typeface="Georgia"/>
                <a:cs typeface="Georgia"/>
                <a:sym typeface="Georgia"/>
              </a:rPr>
              <a:t>“will not use or further disclose the protected health information other than as permitted or required by the contract or as required by law.” </a:t>
            </a:r>
          </a:p>
          <a:p>
            <a:pPr marL="0" lvl="0" indent="0" algn="l" rtl="0">
              <a:spcBef>
                <a:spcPts val="0"/>
              </a:spcBef>
              <a:spcAft>
                <a:spcPts val="0"/>
              </a:spcAft>
              <a:buNone/>
            </a:pPr>
            <a:endParaRPr lang="en-US" b="1" dirty="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None/>
            </a:pPr>
            <a:r>
              <a:rPr lang="en-US" b="1" dirty="0">
                <a:solidFill>
                  <a:srgbClr val="333333"/>
                </a:solidFill>
                <a:highlight>
                  <a:srgbClr val="FFFFFF"/>
                </a:highlight>
                <a:latin typeface="Georgia"/>
                <a:ea typeface="Georgia"/>
                <a:cs typeface="Georgia"/>
                <a:sym typeface="Georgia"/>
              </a:rPr>
              <a:t>Appropriate safeguards need to be established, ensuring that the business associate will prevent PHI disclosure outside of what is permitted in the contract.</a:t>
            </a:r>
            <a:endParaRPr b="1" dirty="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None/>
            </a:pPr>
            <a:endParaRPr dirty="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dirty="0">
                <a:solidFill>
                  <a:srgbClr val="333333"/>
                </a:solidFill>
                <a:highlight>
                  <a:srgbClr val="FFFFFF"/>
                </a:highlight>
                <a:latin typeface="Georgia"/>
                <a:ea typeface="Georgia"/>
                <a:cs typeface="Georgia"/>
                <a:sym typeface="Georgia"/>
              </a:rPr>
              <a:t>(1) establish the permitted and required uses and disclosures of protected health information by the business associate; </a:t>
            </a:r>
            <a:endParaRPr dirty="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dirty="0">
                <a:solidFill>
                  <a:srgbClr val="333333"/>
                </a:solidFill>
                <a:highlight>
                  <a:srgbClr val="FFFFFF"/>
                </a:highlight>
                <a:latin typeface="Georgia"/>
                <a:ea typeface="Georgia"/>
                <a:cs typeface="Georgia"/>
                <a:sym typeface="Georgia"/>
              </a:rPr>
              <a:t>(2) provide that the business associate will not use or further disclose the information other than as permitted or required by the contract or as required by law; </a:t>
            </a:r>
            <a:endParaRPr dirty="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dirty="0">
                <a:solidFill>
                  <a:srgbClr val="333333"/>
                </a:solidFill>
                <a:highlight>
                  <a:srgbClr val="FFFFFF"/>
                </a:highlight>
                <a:latin typeface="Georgia"/>
                <a:ea typeface="Georgia"/>
                <a:cs typeface="Georgia"/>
                <a:sym typeface="Georgia"/>
              </a:rPr>
              <a:t>(3) require the business associate to implement appropriate safeguards to prevent unauthorized use or disclosure of the information, including implementing requirements of the HIPAA Security Rule with regard to electronic protected health information; </a:t>
            </a:r>
            <a:endParaRPr dirty="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dirty="0">
                <a:solidFill>
                  <a:srgbClr val="333333"/>
                </a:solidFill>
                <a:highlight>
                  <a:srgbClr val="FFFFFF"/>
                </a:highlight>
                <a:latin typeface="Georgia"/>
                <a:ea typeface="Georgia"/>
                <a:cs typeface="Georgia"/>
                <a:sym typeface="Georgia"/>
              </a:rPr>
              <a:t>(4) require the business associate to report to the covered entity any use or disclosure of the information not provided for by its contract, including incidents that constitute breaches of unsecured protected health information; </a:t>
            </a:r>
            <a:endParaRPr dirty="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dirty="0">
                <a:solidFill>
                  <a:srgbClr val="333333"/>
                </a:solidFill>
                <a:highlight>
                  <a:srgbClr val="FFFFFF"/>
                </a:highlight>
                <a:latin typeface="Georgia"/>
                <a:ea typeface="Georgia"/>
                <a:cs typeface="Georgia"/>
                <a:sym typeface="Georgia"/>
              </a:rPr>
              <a:t>(5) require the business associate to disclose protected health information as specified in its contract to satisfy a covered entity’s obligation with respect to individuals' requests for copies of their protected health information, as well as make available protected health information for amendments (and incorporate any amendments, if required) and accountings; </a:t>
            </a:r>
            <a:endParaRPr dirty="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dirty="0">
                <a:solidFill>
                  <a:srgbClr val="333333"/>
                </a:solidFill>
                <a:highlight>
                  <a:srgbClr val="FFFFFF"/>
                </a:highlight>
                <a:latin typeface="Georgia"/>
                <a:ea typeface="Georgia"/>
                <a:cs typeface="Georgia"/>
                <a:sym typeface="Georgia"/>
              </a:rPr>
              <a:t>(6) to the extent the business associate is to carry out a covered entity’s obligation under the Privacy Rule, require the business associate to comply with the requirements applicable to the obligation; </a:t>
            </a:r>
            <a:endParaRPr dirty="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dirty="0">
                <a:solidFill>
                  <a:srgbClr val="333333"/>
                </a:solidFill>
                <a:highlight>
                  <a:srgbClr val="FFFFFF"/>
                </a:highlight>
                <a:latin typeface="Georgia"/>
                <a:ea typeface="Georgia"/>
                <a:cs typeface="Georgia"/>
                <a:sym typeface="Georgia"/>
              </a:rPr>
              <a:t>(7) require the business associate to make available to HHS its internal practices, books, and records relating to the use and disclosure of protected health information received from, or created or received by the business associate on behalf of, the covered entity for purposes of HHS determining the covered entity’s compliance with the HIPAA Privacy Rule; </a:t>
            </a:r>
            <a:endParaRPr dirty="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dirty="0">
                <a:solidFill>
                  <a:srgbClr val="333333"/>
                </a:solidFill>
                <a:highlight>
                  <a:srgbClr val="FFFFFF"/>
                </a:highlight>
                <a:latin typeface="Georgia"/>
                <a:ea typeface="Georgia"/>
                <a:cs typeface="Georgia"/>
                <a:sym typeface="Georgia"/>
              </a:rPr>
              <a:t>(8) at termination of the contract, if feasible, require the business associate to return or destroy all protected health information received from, or created or received by the business associate on behalf of, the covered entity; </a:t>
            </a:r>
            <a:endParaRPr dirty="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dirty="0">
                <a:solidFill>
                  <a:srgbClr val="333333"/>
                </a:solidFill>
                <a:highlight>
                  <a:srgbClr val="FFFFFF"/>
                </a:highlight>
                <a:latin typeface="Georgia"/>
                <a:ea typeface="Georgia"/>
                <a:cs typeface="Georgia"/>
                <a:sym typeface="Georgia"/>
              </a:rPr>
              <a:t>(9) require the business associate to ensure that any subcontractors it may engage on its behalf that will have access to protected health information agree to the same restrictions and conditions that apply to the business associate with respect to such information; and </a:t>
            </a:r>
            <a:endParaRPr dirty="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None/>
            </a:pPr>
            <a:r>
              <a:rPr lang="en-US" dirty="0">
                <a:solidFill>
                  <a:srgbClr val="333333"/>
                </a:solidFill>
                <a:highlight>
                  <a:srgbClr val="FFFFFF"/>
                </a:highlight>
                <a:latin typeface="Georgia"/>
                <a:ea typeface="Georgia"/>
                <a:cs typeface="Georgia"/>
                <a:sym typeface="Georgia"/>
              </a:rPr>
              <a:t>(10) authorize termination of the contract by the covered entity if the business associate violates a material term of the contract. </a:t>
            </a:r>
            <a:endParaRPr dirty="0">
              <a:solidFill>
                <a:srgbClr val="333333"/>
              </a:solidFill>
              <a:highlight>
                <a:srgbClr val="FFFFFF"/>
              </a:highlight>
              <a:latin typeface="Georgia"/>
              <a:ea typeface="Georgia"/>
              <a:cs typeface="Georgia"/>
              <a:sym typeface="Georgia"/>
            </a:endParaRPr>
          </a:p>
        </p:txBody>
      </p:sp>
      <p:sp>
        <p:nvSpPr>
          <p:cNvPr id="91" name="Google Shape;91;g5f330d9a9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e1ede87da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 only was 2018 a record year but there has been an upward trend in fines in the past few years.</a:t>
            </a:r>
            <a:endParaRPr/>
          </a:p>
        </p:txBody>
      </p:sp>
      <p:sp>
        <p:nvSpPr>
          <p:cNvPr id="98" name="Google Shape;98;g5e1ede87d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2"/>
        <p:cNvGrpSpPr/>
        <p:nvPr/>
      </p:nvGrpSpPr>
      <p:grpSpPr>
        <a:xfrm>
          <a:off x="0" y="0"/>
          <a:ext cx="0" cy="0"/>
          <a:chOff x="0" y="0"/>
          <a:chExt cx="0" cy="0"/>
        </a:xfrm>
      </p:grpSpPr>
      <p:sp>
        <p:nvSpPr>
          <p:cNvPr id="13" name="Google Shape;13;p9"/>
          <p:cNvSpPr txBox="1">
            <a:spLocks noGrp="1"/>
          </p:cNvSpPr>
          <p:nvPr>
            <p:ph type="subTitle" idx="1"/>
          </p:nvPr>
        </p:nvSpPr>
        <p:spPr>
          <a:xfrm>
            <a:off x="463342" y="2588598"/>
            <a:ext cx="8169021" cy="1371808"/>
          </a:xfrm>
          <a:prstGeom prst="rect">
            <a:avLst/>
          </a:prstGeom>
          <a:noFill/>
          <a:ln>
            <a:noFill/>
          </a:ln>
        </p:spPr>
        <p:txBody>
          <a:bodyPr spcFirstLastPara="1" wrap="square" lIns="54850" tIns="45700" rIns="91425" bIns="45700" anchor="ctr" anchorCtr="0">
            <a:noAutofit/>
          </a:bodyPr>
          <a:lstStyle>
            <a:lvl1pPr marR="0" lvl="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4" name="Google Shape;14;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line title w bullets">
  <p:cSld name="1 line title w bullets">
    <p:spTree>
      <p:nvGrpSpPr>
        <p:cNvPr id="1" name="Shape 18"/>
        <p:cNvGrpSpPr/>
        <p:nvPr/>
      </p:nvGrpSpPr>
      <p:grpSpPr>
        <a:xfrm>
          <a:off x="0" y="0"/>
          <a:ext cx="0" cy="0"/>
          <a:chOff x="0" y="0"/>
          <a:chExt cx="0" cy="0"/>
        </a:xfrm>
      </p:grpSpPr>
      <p:sp>
        <p:nvSpPr>
          <p:cNvPr id="19" name="Google Shape;19;p15"/>
          <p:cNvSpPr txBox="1">
            <a:spLocks noGrp="1"/>
          </p:cNvSpPr>
          <p:nvPr>
            <p:ph type="ctrTitle"/>
          </p:nvPr>
        </p:nvSpPr>
        <p:spPr>
          <a:xfrm>
            <a:off x="510779" y="416571"/>
            <a:ext cx="8197998" cy="629447"/>
          </a:xfrm>
          <a:prstGeom prst="rect">
            <a:avLst/>
          </a:prstGeom>
          <a:noFill/>
          <a:ln>
            <a:noFill/>
          </a:ln>
        </p:spPr>
        <p:txBody>
          <a:bodyPr spcFirstLastPara="1" wrap="square" lIns="0" tIns="45700" rIns="91425" bIns="45700" anchor="t" anchorCtr="0">
            <a:noAutofit/>
          </a:bodyPr>
          <a:lstStyle>
            <a:lvl1pPr marR="0" lvl="0" algn="l" rtl="0">
              <a:lnSpc>
                <a:spcPct val="90000"/>
              </a:lnSpc>
              <a:spcBef>
                <a:spcPts val="0"/>
              </a:spcBef>
              <a:spcAft>
                <a:spcPts val="0"/>
              </a:spcAft>
              <a:buClr>
                <a:srgbClr val="262626"/>
              </a:buClr>
              <a:buSzPts val="4000"/>
              <a:buFont typeface="Arial"/>
              <a:buNone/>
              <a:defRPr sz="4000" b="1"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15"/>
          <p:cNvSpPr txBox="1">
            <a:spLocks noGrp="1"/>
          </p:cNvSpPr>
          <p:nvPr>
            <p:ph type="body" idx="1"/>
          </p:nvPr>
        </p:nvSpPr>
        <p:spPr>
          <a:xfrm>
            <a:off x="510779" y="1122219"/>
            <a:ext cx="8197998" cy="3069454"/>
          </a:xfrm>
          <a:prstGeom prst="rect">
            <a:avLst/>
          </a:prstGeom>
          <a:noFill/>
          <a:ln>
            <a:noFill/>
          </a:ln>
        </p:spPr>
        <p:txBody>
          <a:bodyPr spcFirstLastPara="1" wrap="square" lIns="0" tIns="45700" rIns="91425" bIns="45700" anchor="t" anchorCtr="0">
            <a:noAutofit/>
          </a:bodyPr>
          <a:lstStyle>
            <a:lvl1pPr marL="457200" marR="0" lvl="0" indent="-228600" algn="l" rtl="0">
              <a:spcBef>
                <a:spcPts val="600"/>
              </a:spcBef>
              <a:spcAft>
                <a:spcPts val="0"/>
              </a:spcAft>
              <a:buClr>
                <a:srgbClr val="D3002D"/>
              </a:buClr>
              <a:buSzPts val="2000"/>
              <a:buFont typeface="Arial"/>
              <a:buNone/>
              <a:defRPr sz="2000" b="0" i="0" u="none" strike="noStrike" cap="none">
                <a:solidFill>
                  <a:srgbClr val="595959"/>
                </a:solidFill>
                <a:latin typeface="Arial"/>
                <a:ea typeface="Arial"/>
                <a:cs typeface="Arial"/>
                <a:sym typeface="Arial"/>
              </a:defRPr>
            </a:lvl1pPr>
            <a:lvl2pPr marL="914400" marR="0" lvl="1" indent="-330200" algn="l" rtl="0">
              <a:spcBef>
                <a:spcPts val="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30200" algn="l" rtl="0">
              <a:spcBef>
                <a:spcPts val="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3pPr>
            <a:lvl4pPr marL="1828800" marR="0" lvl="3" indent="-330200" algn="l" rtl="0">
              <a:spcBef>
                <a:spcPts val="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Google Shape;21;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595959"/>
                </a:solidFill>
              </a:defRPr>
            </a:lvl1pPr>
            <a:lvl2pPr lvl="1">
              <a:buNone/>
              <a:defRPr>
                <a:solidFill>
                  <a:srgbClr val="595959"/>
                </a:solidFill>
              </a:defRPr>
            </a:lvl2pPr>
            <a:lvl3pPr lvl="2">
              <a:buNone/>
              <a:defRPr>
                <a:solidFill>
                  <a:srgbClr val="595959"/>
                </a:solidFill>
              </a:defRPr>
            </a:lvl3pPr>
            <a:lvl4pPr lvl="3">
              <a:buNone/>
              <a:defRPr>
                <a:solidFill>
                  <a:srgbClr val="595959"/>
                </a:solidFill>
              </a:defRPr>
            </a:lvl4pPr>
            <a:lvl5pPr lvl="4">
              <a:buNone/>
              <a:defRPr>
                <a:solidFill>
                  <a:srgbClr val="595959"/>
                </a:solidFill>
              </a:defRPr>
            </a:lvl5pPr>
            <a:lvl6pPr lvl="5">
              <a:buNone/>
              <a:defRPr>
                <a:solidFill>
                  <a:srgbClr val="595959"/>
                </a:solidFill>
              </a:defRPr>
            </a:lvl6pPr>
            <a:lvl7pPr lvl="6">
              <a:buNone/>
              <a:defRPr>
                <a:solidFill>
                  <a:srgbClr val="595959"/>
                </a:solidFill>
              </a:defRPr>
            </a:lvl7pPr>
            <a:lvl8pPr lvl="7">
              <a:buNone/>
              <a:defRPr>
                <a:solidFill>
                  <a:srgbClr val="595959"/>
                </a:solidFill>
              </a:defRPr>
            </a:lvl8pPr>
            <a:lvl9pPr lvl="8">
              <a:buNone/>
              <a:defRPr>
                <a:solidFill>
                  <a:srgbClr val="595959"/>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line title w bullets">
  <p:cSld name="2 line title w bullets">
    <p:spTree>
      <p:nvGrpSpPr>
        <p:cNvPr id="1" name="Shape 22"/>
        <p:cNvGrpSpPr/>
        <p:nvPr/>
      </p:nvGrpSpPr>
      <p:grpSpPr>
        <a:xfrm>
          <a:off x="0" y="0"/>
          <a:ext cx="0" cy="0"/>
          <a:chOff x="0" y="0"/>
          <a:chExt cx="0" cy="0"/>
        </a:xfrm>
      </p:grpSpPr>
      <p:sp>
        <p:nvSpPr>
          <p:cNvPr id="23" name="Google Shape;23;p16"/>
          <p:cNvSpPr txBox="1">
            <a:spLocks noGrp="1"/>
          </p:cNvSpPr>
          <p:nvPr>
            <p:ph type="ctrTitle"/>
          </p:nvPr>
        </p:nvSpPr>
        <p:spPr>
          <a:xfrm>
            <a:off x="510779" y="416571"/>
            <a:ext cx="8206637" cy="1225193"/>
          </a:xfrm>
          <a:prstGeom prst="rect">
            <a:avLst/>
          </a:prstGeom>
          <a:noFill/>
          <a:ln>
            <a:noFill/>
          </a:ln>
        </p:spPr>
        <p:txBody>
          <a:bodyPr spcFirstLastPara="1" wrap="square" lIns="0" tIns="45700" rIns="91425" bIns="45700" anchor="t" anchorCtr="0">
            <a:noAutofit/>
          </a:bodyPr>
          <a:lstStyle>
            <a:lvl1pPr marR="0" lvl="0" algn="l" rtl="0">
              <a:lnSpc>
                <a:spcPct val="90000"/>
              </a:lnSpc>
              <a:spcBef>
                <a:spcPts val="0"/>
              </a:spcBef>
              <a:spcAft>
                <a:spcPts val="0"/>
              </a:spcAft>
              <a:buClr>
                <a:srgbClr val="262626"/>
              </a:buClr>
              <a:buSzPts val="4000"/>
              <a:buFont typeface="Arial"/>
              <a:buNone/>
              <a:defRPr sz="4000" b="1"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16"/>
          <p:cNvSpPr txBox="1">
            <a:spLocks noGrp="1"/>
          </p:cNvSpPr>
          <p:nvPr>
            <p:ph type="body" idx="1"/>
          </p:nvPr>
        </p:nvSpPr>
        <p:spPr>
          <a:xfrm>
            <a:off x="510779" y="1738745"/>
            <a:ext cx="8206637" cy="2494411"/>
          </a:xfrm>
          <a:prstGeom prst="rect">
            <a:avLst/>
          </a:prstGeom>
          <a:noFill/>
          <a:ln>
            <a:noFill/>
          </a:ln>
        </p:spPr>
        <p:txBody>
          <a:bodyPr spcFirstLastPara="1" wrap="square" lIns="0" tIns="45700" rIns="91425" bIns="45700" anchor="t" anchorCtr="0">
            <a:noAutofit/>
          </a:bodyPr>
          <a:lstStyle>
            <a:lvl1pPr marL="457200" marR="0" lvl="0" indent="-228600" algn="l" rtl="0">
              <a:spcBef>
                <a:spcPts val="600"/>
              </a:spcBef>
              <a:spcAft>
                <a:spcPts val="0"/>
              </a:spcAft>
              <a:buClr>
                <a:srgbClr val="D3002D"/>
              </a:buClr>
              <a:buSzPts val="2000"/>
              <a:buFont typeface="Arial"/>
              <a:buNone/>
              <a:defRPr sz="2000" b="0" i="0" u="none" strike="noStrike" cap="none">
                <a:solidFill>
                  <a:srgbClr val="595959"/>
                </a:solidFill>
                <a:latin typeface="Arial"/>
                <a:ea typeface="Arial"/>
                <a:cs typeface="Arial"/>
                <a:sym typeface="Arial"/>
              </a:defRPr>
            </a:lvl1pPr>
            <a:lvl2pPr marL="914400" marR="0" lvl="1" indent="-330200" algn="l" rtl="0">
              <a:spcBef>
                <a:spcPts val="0"/>
              </a:spcBef>
              <a:spcAft>
                <a:spcPts val="0"/>
              </a:spcAft>
              <a:buClr>
                <a:srgbClr val="262626"/>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30200" algn="l" rtl="0">
              <a:spcBef>
                <a:spcPts val="0"/>
              </a:spcBef>
              <a:spcAft>
                <a:spcPts val="0"/>
              </a:spcAft>
              <a:buClr>
                <a:srgbClr val="262626"/>
              </a:buClr>
              <a:buSzPts val="1600"/>
              <a:buFont typeface="Arial"/>
              <a:buChar char="•"/>
              <a:defRPr sz="1600" b="0" i="0" u="none" strike="noStrike" cap="none">
                <a:solidFill>
                  <a:srgbClr val="595959"/>
                </a:solidFill>
                <a:latin typeface="Arial"/>
                <a:ea typeface="Arial"/>
                <a:cs typeface="Arial"/>
                <a:sym typeface="Arial"/>
              </a:defRPr>
            </a:lvl3pPr>
            <a:lvl4pPr marL="1828800" marR="0" lvl="3" indent="-330200" algn="l" rtl="0">
              <a:spcBef>
                <a:spcPts val="0"/>
              </a:spcBef>
              <a:spcAft>
                <a:spcPts val="0"/>
              </a:spcAft>
              <a:buClr>
                <a:srgbClr val="262626"/>
              </a:buClr>
              <a:buSzPts val="1600"/>
              <a:buFont typeface="Arial"/>
              <a:buChar char="•"/>
              <a:defRPr sz="1600" b="0" i="0" u="none" strike="noStrike" cap="none">
                <a:solidFill>
                  <a:srgbClr val="595959"/>
                </a:solidFill>
                <a:latin typeface="Arial"/>
                <a:ea typeface="Arial"/>
                <a:cs typeface="Arial"/>
                <a:sym typeface="Arial"/>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595959"/>
                </a:solidFill>
              </a:defRPr>
            </a:lvl1pPr>
            <a:lvl2pPr lvl="1">
              <a:buNone/>
              <a:defRPr>
                <a:solidFill>
                  <a:srgbClr val="595959"/>
                </a:solidFill>
              </a:defRPr>
            </a:lvl2pPr>
            <a:lvl3pPr lvl="2">
              <a:buNone/>
              <a:defRPr>
                <a:solidFill>
                  <a:srgbClr val="595959"/>
                </a:solidFill>
              </a:defRPr>
            </a:lvl3pPr>
            <a:lvl4pPr lvl="3">
              <a:buNone/>
              <a:defRPr>
                <a:solidFill>
                  <a:srgbClr val="595959"/>
                </a:solidFill>
              </a:defRPr>
            </a:lvl4pPr>
            <a:lvl5pPr lvl="4">
              <a:buNone/>
              <a:defRPr>
                <a:solidFill>
                  <a:srgbClr val="595959"/>
                </a:solidFill>
              </a:defRPr>
            </a:lvl5pPr>
            <a:lvl6pPr lvl="5">
              <a:buNone/>
              <a:defRPr>
                <a:solidFill>
                  <a:srgbClr val="595959"/>
                </a:solidFill>
              </a:defRPr>
            </a:lvl6pPr>
            <a:lvl7pPr lvl="6">
              <a:buNone/>
              <a:defRPr>
                <a:solidFill>
                  <a:srgbClr val="595959"/>
                </a:solidFill>
              </a:defRPr>
            </a:lvl7pPr>
            <a:lvl8pPr lvl="7">
              <a:buNone/>
              <a:defRPr>
                <a:solidFill>
                  <a:srgbClr val="595959"/>
                </a:solidFill>
              </a:defRPr>
            </a:lvl8pPr>
            <a:lvl9pPr lvl="8">
              <a:buNone/>
              <a:defRPr>
                <a:solidFill>
                  <a:srgbClr val="595959"/>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line title w 2 columns">
  <p:cSld name="1 line title w 2 columns">
    <p:spTree>
      <p:nvGrpSpPr>
        <p:cNvPr id="1" name="Shape 26"/>
        <p:cNvGrpSpPr/>
        <p:nvPr/>
      </p:nvGrpSpPr>
      <p:grpSpPr>
        <a:xfrm>
          <a:off x="0" y="0"/>
          <a:ext cx="0" cy="0"/>
          <a:chOff x="0" y="0"/>
          <a:chExt cx="0" cy="0"/>
        </a:xfrm>
      </p:grpSpPr>
      <p:sp>
        <p:nvSpPr>
          <p:cNvPr id="27" name="Google Shape;27;p17"/>
          <p:cNvSpPr txBox="1">
            <a:spLocks noGrp="1"/>
          </p:cNvSpPr>
          <p:nvPr>
            <p:ph type="ctrTitle"/>
          </p:nvPr>
        </p:nvSpPr>
        <p:spPr>
          <a:xfrm>
            <a:off x="510779" y="349515"/>
            <a:ext cx="8196228" cy="661867"/>
          </a:xfrm>
          <a:prstGeom prst="rect">
            <a:avLst/>
          </a:prstGeom>
          <a:noFill/>
          <a:ln>
            <a:noFill/>
          </a:ln>
        </p:spPr>
        <p:txBody>
          <a:bodyPr spcFirstLastPara="1" wrap="square" lIns="0" tIns="45700" rIns="91425" bIns="45700" anchor="t" anchorCtr="0">
            <a:noAutofit/>
          </a:bodyPr>
          <a:lstStyle>
            <a:lvl1pPr marR="0" lvl="0" algn="l" rtl="0">
              <a:spcBef>
                <a:spcPts val="0"/>
              </a:spcBef>
              <a:spcAft>
                <a:spcPts val="0"/>
              </a:spcAft>
              <a:buClr>
                <a:srgbClr val="262626"/>
              </a:buClr>
              <a:buSzPts val="4000"/>
              <a:buFont typeface="Arial"/>
              <a:buNone/>
              <a:defRPr sz="4000" b="1"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17"/>
          <p:cNvSpPr txBox="1">
            <a:spLocks noGrp="1"/>
          </p:cNvSpPr>
          <p:nvPr>
            <p:ph type="body" idx="1"/>
          </p:nvPr>
        </p:nvSpPr>
        <p:spPr>
          <a:xfrm>
            <a:off x="510940" y="1130768"/>
            <a:ext cx="3941728" cy="427919"/>
          </a:xfrm>
          <a:prstGeom prst="rect">
            <a:avLst/>
          </a:prstGeom>
          <a:noFill/>
          <a:ln>
            <a:noFill/>
          </a:ln>
        </p:spPr>
        <p:txBody>
          <a:bodyPr spcFirstLastPara="1" wrap="square" lIns="0" tIns="45700" rIns="91425" bIns="45700" anchor="b" anchorCtr="0">
            <a:noAutofit/>
          </a:bodyPr>
          <a:lstStyle>
            <a:lvl1pPr marL="457200" marR="0" lvl="0" indent="-228600" algn="l" rtl="0">
              <a:spcBef>
                <a:spcPts val="0"/>
              </a:spcBef>
              <a:spcAft>
                <a:spcPts val="0"/>
              </a:spcAft>
              <a:buClr>
                <a:srgbClr val="D3002D"/>
              </a:buClr>
              <a:buSzPts val="2000"/>
              <a:buFont typeface="Arial"/>
              <a:buNone/>
              <a:defRPr sz="2000" b="1" i="0" u="none" strike="noStrike" cap="none">
                <a:solidFill>
                  <a:srgbClr val="262626"/>
                </a:solidFill>
                <a:latin typeface="Arial"/>
                <a:ea typeface="Arial"/>
                <a:cs typeface="Arial"/>
                <a:sym typeface="Arial"/>
              </a:defRPr>
            </a:lvl1pPr>
            <a:lvl2pPr marL="914400" marR="0" lvl="1" indent="-228600" algn="l" rtl="0">
              <a:spcBef>
                <a:spcPts val="600"/>
              </a:spcBef>
              <a:spcAft>
                <a:spcPts val="0"/>
              </a:spcAft>
              <a:buClr>
                <a:srgbClr val="D3002D"/>
              </a:buClr>
              <a:buSzPts val="1600"/>
              <a:buFont typeface="Arial"/>
              <a:buNone/>
              <a:defRPr sz="1600" b="0" i="0" u="none" strike="noStrike" cap="none">
                <a:solidFill>
                  <a:srgbClr val="7F7F7F"/>
                </a:solidFill>
                <a:latin typeface="Arial"/>
                <a:ea typeface="Arial"/>
                <a:cs typeface="Arial"/>
                <a:sym typeface="Arial"/>
              </a:defRPr>
            </a:lvl2pPr>
            <a:lvl3pPr marL="1371600" marR="0" lvl="2" indent="-228600" algn="l" rtl="0">
              <a:spcBef>
                <a:spcPts val="600"/>
              </a:spcBef>
              <a:spcAft>
                <a:spcPts val="0"/>
              </a:spcAft>
              <a:buClr>
                <a:srgbClr val="D3002D"/>
              </a:buClr>
              <a:buSzPts val="1600"/>
              <a:buFont typeface="Arial"/>
              <a:buNone/>
              <a:defRPr sz="1600" b="0" i="0" u="none" strike="noStrike" cap="none">
                <a:solidFill>
                  <a:srgbClr val="7F7F7F"/>
                </a:solidFill>
                <a:latin typeface="Arial"/>
                <a:ea typeface="Arial"/>
                <a:cs typeface="Arial"/>
                <a:sym typeface="Arial"/>
              </a:defRPr>
            </a:lvl3pPr>
            <a:lvl4pPr marL="1828800" marR="0" lvl="3" indent="-228600" algn="l" rtl="0">
              <a:spcBef>
                <a:spcPts val="600"/>
              </a:spcBef>
              <a:spcAft>
                <a:spcPts val="0"/>
              </a:spcAft>
              <a:buClr>
                <a:srgbClr val="D3002D"/>
              </a:buClr>
              <a:buSzPts val="1600"/>
              <a:buFont typeface="Arial"/>
              <a:buNone/>
              <a:defRPr sz="1600" b="0" i="0" u="none" strike="noStrike" cap="none">
                <a:solidFill>
                  <a:srgbClr val="7F7F7F"/>
                </a:solidFill>
                <a:latin typeface="Arial"/>
                <a:ea typeface="Arial"/>
                <a:cs typeface="Arial"/>
                <a:sym typeface="Arial"/>
              </a:defRPr>
            </a:lvl4pPr>
            <a:lvl5pPr marL="2286000" marR="0" lvl="4" indent="-355600" algn="l" rtl="0">
              <a:spcBef>
                <a:spcPts val="6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17"/>
          <p:cNvSpPr txBox="1">
            <a:spLocks noGrp="1"/>
          </p:cNvSpPr>
          <p:nvPr>
            <p:ph type="body" idx="2"/>
          </p:nvPr>
        </p:nvSpPr>
        <p:spPr>
          <a:xfrm>
            <a:off x="4652533" y="1130768"/>
            <a:ext cx="4053776" cy="439229"/>
          </a:xfrm>
          <a:prstGeom prst="rect">
            <a:avLst/>
          </a:prstGeom>
          <a:noFill/>
          <a:ln>
            <a:noFill/>
          </a:ln>
        </p:spPr>
        <p:txBody>
          <a:bodyPr spcFirstLastPara="1" wrap="square" lIns="0" tIns="45700" rIns="91425" bIns="45700" anchor="b" anchorCtr="0">
            <a:noAutofit/>
          </a:bodyPr>
          <a:lstStyle>
            <a:lvl1pPr marL="457200" marR="0" lvl="0" indent="-228600" algn="l" rtl="0">
              <a:spcBef>
                <a:spcPts val="0"/>
              </a:spcBef>
              <a:spcAft>
                <a:spcPts val="0"/>
              </a:spcAft>
              <a:buClr>
                <a:srgbClr val="262626"/>
              </a:buClr>
              <a:buSzPts val="2000"/>
              <a:buFont typeface="Arial"/>
              <a:buNone/>
              <a:defRPr sz="2000" b="1" i="0" u="none" strike="noStrike" cap="none">
                <a:solidFill>
                  <a:srgbClr val="262626"/>
                </a:solidFill>
                <a:latin typeface="Arial"/>
                <a:ea typeface="Arial"/>
                <a:cs typeface="Arial"/>
                <a:sym typeface="Arial"/>
              </a:defRPr>
            </a:lvl1pPr>
            <a:lvl2pPr marL="914400" marR="0" lvl="1" indent="-228600" algn="l" rtl="0">
              <a:spcBef>
                <a:spcPts val="6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2pPr>
            <a:lvl3pPr marL="1371600" marR="0" lvl="2" indent="-228600" algn="l" rtl="0">
              <a:spcBef>
                <a:spcPts val="6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3pPr>
            <a:lvl4pPr marL="1828800" marR="0" lvl="3" indent="-228600" algn="l" rtl="0">
              <a:spcBef>
                <a:spcPts val="6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600"/>
              </a:spcBef>
              <a:spcAft>
                <a:spcPts val="0"/>
              </a:spcAft>
              <a:buClr>
                <a:srgbClr val="595959"/>
              </a:buClr>
              <a:buSzPts val="2000"/>
              <a:buFont typeface="Arial"/>
              <a:buNone/>
              <a:defRPr sz="2000" b="0" i="0" u="none" strike="noStrike" cap="none">
                <a:solidFill>
                  <a:srgbClr val="595959"/>
                </a:solidFill>
                <a:latin typeface="Arial"/>
                <a:ea typeface="Arial"/>
                <a:cs typeface="Arial"/>
                <a:sym typeface="Arial"/>
              </a:defRPr>
            </a:lvl5pPr>
            <a:lvl6pPr marL="2743200" marR="0" lvl="5" indent="-355600" algn="l" rtl="0">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17"/>
          <p:cNvSpPr txBox="1">
            <a:spLocks noGrp="1"/>
          </p:cNvSpPr>
          <p:nvPr>
            <p:ph type="body" idx="3"/>
          </p:nvPr>
        </p:nvSpPr>
        <p:spPr>
          <a:xfrm>
            <a:off x="510779" y="1625241"/>
            <a:ext cx="3941889" cy="2579613"/>
          </a:xfrm>
          <a:prstGeom prst="rect">
            <a:avLst/>
          </a:prstGeom>
          <a:noFill/>
          <a:ln>
            <a:noFill/>
          </a:ln>
        </p:spPr>
        <p:txBody>
          <a:bodyPr spcFirstLastPara="1" wrap="square" lIns="0" tIns="45700" rIns="91425" bIns="45700" anchor="t" anchorCtr="0">
            <a:noAutofit/>
          </a:bodyPr>
          <a:lstStyle>
            <a:lvl1pPr marL="457200" marR="0" lvl="0" indent="-330200" algn="l" rtl="0">
              <a:spcBef>
                <a:spcPts val="600"/>
              </a:spcBef>
              <a:spcAft>
                <a:spcPts val="0"/>
              </a:spcAft>
              <a:buClr>
                <a:srgbClr val="262626"/>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17500" algn="l" rtl="0">
              <a:spcBef>
                <a:spcPts val="0"/>
              </a:spcBef>
              <a:spcAft>
                <a:spcPts val="0"/>
              </a:spcAft>
              <a:buClr>
                <a:srgbClr val="262626"/>
              </a:buClr>
              <a:buSzPts val="1400"/>
              <a:buFont typeface="Arial"/>
              <a:buChar char="•"/>
              <a:defRPr sz="1400" b="0" i="0" u="none" strike="noStrike" cap="none">
                <a:solidFill>
                  <a:srgbClr val="595959"/>
                </a:solidFill>
                <a:latin typeface="Arial"/>
                <a:ea typeface="Arial"/>
                <a:cs typeface="Arial"/>
                <a:sym typeface="Arial"/>
              </a:defRPr>
            </a:lvl2pPr>
            <a:lvl3pPr marL="1371600" marR="0" lvl="2" indent="-317500" algn="l" rtl="0">
              <a:spcBef>
                <a:spcPts val="0"/>
              </a:spcBef>
              <a:spcAft>
                <a:spcPts val="0"/>
              </a:spcAft>
              <a:buClr>
                <a:srgbClr val="262626"/>
              </a:buClr>
              <a:buSzPts val="1400"/>
              <a:buFont typeface="Arial"/>
              <a:buChar char="•"/>
              <a:defRPr sz="1400" b="0" i="0" u="none" strike="noStrike" cap="none">
                <a:solidFill>
                  <a:srgbClr val="595959"/>
                </a:solidFill>
                <a:latin typeface="Arial"/>
                <a:ea typeface="Arial"/>
                <a:cs typeface="Arial"/>
                <a:sym typeface="Arial"/>
              </a:defRPr>
            </a:lvl3pPr>
            <a:lvl4pPr marL="1828800" marR="0" lvl="3" indent="-317500" algn="l" rtl="0">
              <a:spcBef>
                <a:spcPts val="0"/>
              </a:spcBef>
              <a:spcAft>
                <a:spcPts val="0"/>
              </a:spcAft>
              <a:buClr>
                <a:srgbClr val="262626"/>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spcBef>
                <a:spcPts val="0"/>
              </a:spcBef>
              <a:spcAft>
                <a:spcPts val="0"/>
              </a:spcAft>
              <a:buClr>
                <a:srgbClr val="262626"/>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17"/>
          <p:cNvSpPr txBox="1">
            <a:spLocks noGrp="1"/>
          </p:cNvSpPr>
          <p:nvPr>
            <p:ph type="body" idx="4"/>
          </p:nvPr>
        </p:nvSpPr>
        <p:spPr>
          <a:xfrm>
            <a:off x="4652532" y="1625242"/>
            <a:ext cx="4054475" cy="2579612"/>
          </a:xfrm>
          <a:prstGeom prst="rect">
            <a:avLst/>
          </a:prstGeom>
          <a:noFill/>
          <a:ln>
            <a:noFill/>
          </a:ln>
        </p:spPr>
        <p:txBody>
          <a:bodyPr spcFirstLastPara="1" wrap="square" lIns="0" tIns="45700" rIns="91425" bIns="45700" anchor="t" anchorCtr="0">
            <a:noAutofit/>
          </a:bodyPr>
          <a:lstStyle>
            <a:lvl1pPr marL="457200" marR="0" lvl="0" indent="-330200" algn="l" rtl="0">
              <a:spcBef>
                <a:spcPts val="600"/>
              </a:spcBef>
              <a:spcAft>
                <a:spcPts val="0"/>
              </a:spcAft>
              <a:buClr>
                <a:srgbClr val="262626"/>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17500" algn="l" rtl="0">
              <a:spcBef>
                <a:spcPts val="0"/>
              </a:spcBef>
              <a:spcAft>
                <a:spcPts val="0"/>
              </a:spcAft>
              <a:buClr>
                <a:srgbClr val="262626"/>
              </a:buClr>
              <a:buSzPts val="1400"/>
              <a:buFont typeface="Arial"/>
              <a:buChar char="•"/>
              <a:defRPr sz="1400" b="0" i="0" u="none" strike="noStrike" cap="none">
                <a:solidFill>
                  <a:srgbClr val="595959"/>
                </a:solidFill>
                <a:latin typeface="Arial"/>
                <a:ea typeface="Arial"/>
                <a:cs typeface="Arial"/>
                <a:sym typeface="Arial"/>
              </a:defRPr>
            </a:lvl2pPr>
            <a:lvl3pPr marL="1371600" marR="0" lvl="2" indent="-317500" algn="l" rtl="0">
              <a:spcBef>
                <a:spcPts val="0"/>
              </a:spcBef>
              <a:spcAft>
                <a:spcPts val="0"/>
              </a:spcAft>
              <a:buClr>
                <a:srgbClr val="262626"/>
              </a:buClr>
              <a:buSzPts val="1400"/>
              <a:buFont typeface="Arial"/>
              <a:buChar char="•"/>
              <a:defRPr sz="1400" b="0" i="0" u="none" strike="noStrike" cap="none">
                <a:solidFill>
                  <a:srgbClr val="595959"/>
                </a:solidFill>
                <a:latin typeface="Arial"/>
                <a:ea typeface="Arial"/>
                <a:cs typeface="Arial"/>
                <a:sym typeface="Arial"/>
              </a:defRPr>
            </a:lvl3pPr>
            <a:lvl4pPr marL="1828800" marR="0" lvl="3" indent="-317500" algn="l" rtl="0">
              <a:spcBef>
                <a:spcPts val="0"/>
              </a:spcBef>
              <a:spcAft>
                <a:spcPts val="0"/>
              </a:spcAft>
              <a:buClr>
                <a:srgbClr val="262626"/>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spcBef>
                <a:spcPts val="0"/>
              </a:spcBef>
              <a:spcAft>
                <a:spcPts val="0"/>
              </a:spcAft>
              <a:buClr>
                <a:srgbClr val="262626"/>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262626"/>
                </a:solidFill>
              </a:defRPr>
            </a:lvl1pPr>
            <a:lvl2pPr lvl="1">
              <a:buNone/>
              <a:defRPr>
                <a:solidFill>
                  <a:srgbClr val="262626"/>
                </a:solidFill>
              </a:defRPr>
            </a:lvl2pPr>
            <a:lvl3pPr lvl="2">
              <a:buNone/>
              <a:defRPr>
                <a:solidFill>
                  <a:srgbClr val="262626"/>
                </a:solidFill>
              </a:defRPr>
            </a:lvl3pPr>
            <a:lvl4pPr lvl="3">
              <a:buNone/>
              <a:defRPr>
                <a:solidFill>
                  <a:srgbClr val="262626"/>
                </a:solidFill>
              </a:defRPr>
            </a:lvl4pPr>
            <a:lvl5pPr lvl="4">
              <a:buNone/>
              <a:defRPr>
                <a:solidFill>
                  <a:srgbClr val="262626"/>
                </a:solidFill>
              </a:defRPr>
            </a:lvl5pPr>
            <a:lvl6pPr lvl="5">
              <a:buNone/>
              <a:defRPr>
                <a:solidFill>
                  <a:srgbClr val="262626"/>
                </a:solidFill>
              </a:defRPr>
            </a:lvl6pPr>
            <a:lvl7pPr lvl="6">
              <a:buNone/>
              <a:defRPr>
                <a:solidFill>
                  <a:srgbClr val="262626"/>
                </a:solidFill>
              </a:defRPr>
            </a:lvl7pPr>
            <a:lvl8pPr lvl="7">
              <a:buNone/>
              <a:defRPr>
                <a:solidFill>
                  <a:srgbClr val="262626"/>
                </a:solidFill>
              </a:defRPr>
            </a:lvl8pPr>
            <a:lvl9pPr lvl="8">
              <a:buNone/>
              <a:defRPr>
                <a:solidFill>
                  <a:srgbClr val="262626"/>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1" name="Google Shape;11;p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14"/>
          <p:cNvPicPr preferRelativeResize="0"/>
          <p:nvPr/>
        </p:nvPicPr>
        <p:blipFill rotWithShape="1">
          <a:blip r:embed="rId5">
            <a:alphaModFix/>
          </a:blip>
          <a:srcRect/>
          <a:stretch/>
        </p:blipFill>
        <p:spPr>
          <a:xfrm>
            <a:off x="0" y="0"/>
            <a:ext cx="9144000" cy="5143500"/>
          </a:xfrm>
          <a:prstGeom prst="rect">
            <a:avLst/>
          </a:prstGeom>
          <a:noFill/>
          <a:ln>
            <a:noFill/>
          </a:ln>
        </p:spPr>
      </p:pic>
      <p:sp>
        <p:nvSpPr>
          <p:cNvPr id="17" name="Google Shape;17;p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ws.amazon.com/compliance/hipaa-eligible-services-referenc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google-research/ber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mtnfog.com/" TargetMode="External"/><Relationship Id="rId3" Type="http://schemas.openxmlformats.org/officeDocument/2006/relationships/hyperlink" Target="https://www.twitter.com/mtnfog"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linkedin.com/in/jeffzemerick/" TargetMode="External"/><Relationship Id="rId5" Type="http://schemas.openxmlformats.org/officeDocument/2006/relationships/hyperlink" Target="http://www.mtnfog.com" TargetMode="External"/><Relationship Id="rId4" Type="http://schemas.openxmlformats.org/officeDocument/2006/relationships/hyperlink" Target="mailto:jeff.zemerick@mtnfog.com" TargetMode="Externa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tensorflow.org/tutorials/representation/word2vec"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hs.gov/hipaa/for-professionals/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hs.gov/hipaa/for-professionals/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hs.gov/hipaa/for-professionals/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hs.gov/hipaa/for-professionals/covered-entities/sample-business-associate-agreement-provisions/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hs.gov/hipaa/for-professionals/compliance-enforcement/data/enforcement-highlights/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hhs.gov/about/news/2019/02/07/ocr-concludes-all-time-record-year-for-hipaa-enforcement-with-3-million-cottage-health-settlemen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
          <p:cNvSpPr txBox="1">
            <a:spLocks noGrp="1"/>
          </p:cNvSpPr>
          <p:nvPr>
            <p:ph type="subTitle" idx="1"/>
          </p:nvPr>
        </p:nvSpPr>
        <p:spPr>
          <a:xfrm>
            <a:off x="463342" y="2588598"/>
            <a:ext cx="8169021" cy="1371808"/>
          </a:xfrm>
          <a:prstGeom prst="rect">
            <a:avLst/>
          </a:prstGeom>
          <a:noFill/>
          <a:ln>
            <a:noFill/>
          </a:ln>
        </p:spPr>
        <p:txBody>
          <a:bodyPr spcFirstLastPara="1" wrap="square" lIns="54850" tIns="45700" rIns="91425" bIns="45700" anchor="ctr" anchorCtr="0">
            <a:noAutofit/>
          </a:bodyPr>
          <a:lstStyle/>
          <a:p>
            <a:pPr marL="0" lvl="0" indent="0" algn="l" rtl="0">
              <a:spcBef>
                <a:spcPts val="0"/>
              </a:spcBef>
              <a:spcAft>
                <a:spcPts val="0"/>
              </a:spcAft>
              <a:buClr>
                <a:schemeClr val="dk1"/>
              </a:buClr>
              <a:buSzPts val="1100"/>
              <a:buNone/>
            </a:pPr>
            <a:r>
              <a:rPr lang="en-US" sz="4200" b="1">
                <a:solidFill>
                  <a:srgbClr val="FFFFFF"/>
                </a:solidFill>
                <a:latin typeface="Raleway"/>
                <a:ea typeface="Raleway"/>
                <a:cs typeface="Raleway"/>
                <a:sym typeface="Raleway"/>
              </a:rPr>
              <a:t>Protecting against PHI Breaches using Streaming and NLP</a:t>
            </a:r>
            <a:endParaRPr>
              <a:solidFill>
                <a:srgbClr val="FFFFFF"/>
              </a:solidFill>
            </a:endParaRPr>
          </a:p>
        </p:txBody>
      </p:sp>
      <p:sp>
        <p:nvSpPr>
          <p:cNvPr id="38" name="Google Shape;38;p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5e1ede87da_0_20"/>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Managing PHI</a:t>
            </a:r>
            <a:endParaRPr/>
          </a:p>
        </p:txBody>
      </p:sp>
      <p:sp>
        <p:nvSpPr>
          <p:cNvPr id="108" name="Google Shape;108;g5e1ede87da_0_20"/>
          <p:cNvSpPr txBox="1">
            <a:spLocks noGrp="1"/>
          </p:cNvSpPr>
          <p:nvPr>
            <p:ph type="body" idx="1"/>
          </p:nvPr>
        </p:nvSpPr>
        <p:spPr>
          <a:xfrm>
            <a:off x="510779" y="1122219"/>
            <a:ext cx="8198100" cy="3069600"/>
          </a:xfrm>
          <a:prstGeom prst="rect">
            <a:avLst/>
          </a:prstGeom>
          <a:noFill/>
          <a:ln>
            <a:noFill/>
          </a:ln>
        </p:spPr>
        <p:txBody>
          <a:bodyPr spcFirstLastPara="1" wrap="square" lIns="0" tIns="45700" rIns="91425" bIns="45700" anchor="t" anchorCtr="0">
            <a:noAutofit/>
          </a:bodyPr>
          <a:lstStyle/>
          <a:p>
            <a:pPr marL="457200" lvl="0" indent="-355600" algn="l" rtl="0">
              <a:spcBef>
                <a:spcPts val="0"/>
              </a:spcBef>
              <a:spcAft>
                <a:spcPts val="0"/>
              </a:spcAft>
              <a:buSzPts val="2000"/>
              <a:buChar char="●"/>
            </a:pPr>
            <a:r>
              <a:rPr lang="en-US" dirty="0"/>
              <a:t>Know your application boundaries.</a:t>
            </a:r>
            <a:endParaRPr dirty="0"/>
          </a:p>
          <a:p>
            <a:pPr marL="914400" lvl="1" indent="-330200" algn="l" rtl="0">
              <a:spcBef>
                <a:spcPts val="0"/>
              </a:spcBef>
              <a:spcAft>
                <a:spcPts val="0"/>
              </a:spcAft>
              <a:buSzPts val="1600"/>
              <a:buChar char="○"/>
            </a:pPr>
            <a:r>
              <a:rPr lang="en-US" dirty="0"/>
              <a:t>Clearly define the boundaries upfront.</a:t>
            </a:r>
          </a:p>
          <a:p>
            <a:pPr marL="914400" lvl="1" indent="-330200" algn="l" rtl="0">
              <a:spcBef>
                <a:spcPts val="0"/>
              </a:spcBef>
              <a:spcAft>
                <a:spcPts val="0"/>
              </a:spcAft>
              <a:buSzPts val="1600"/>
              <a:buChar char="○"/>
            </a:pPr>
            <a:r>
              <a:rPr lang="en-US" dirty="0"/>
              <a:t>If in the cloud don’t use a service not on the cloud’s BAA.</a:t>
            </a:r>
            <a:endParaRPr dirty="0"/>
          </a:p>
          <a:p>
            <a:pPr marL="914400" lvl="1" indent="-330200" algn="l" rtl="0">
              <a:spcBef>
                <a:spcPts val="0"/>
              </a:spcBef>
              <a:spcAft>
                <a:spcPts val="0"/>
              </a:spcAft>
              <a:buSzPts val="1600"/>
              <a:buChar char="○"/>
            </a:pPr>
            <a:r>
              <a:rPr lang="en-US" sz="1100" u="sng" dirty="0">
                <a:solidFill>
                  <a:schemeClr val="hlink"/>
                </a:solidFill>
                <a:hlinkClick r:id="rId3"/>
              </a:rPr>
              <a:t>https://aws.amazon.com/compliance/hipaa-eligible-services-reference/</a:t>
            </a:r>
            <a:br>
              <a:rPr lang="en-US" dirty="0"/>
            </a:br>
            <a:endParaRPr dirty="0"/>
          </a:p>
          <a:p>
            <a:pPr marL="457200" lvl="0" indent="-355600" algn="l" rtl="0">
              <a:spcBef>
                <a:spcPts val="0"/>
              </a:spcBef>
              <a:spcAft>
                <a:spcPts val="0"/>
              </a:spcAft>
              <a:buSzPts val="2000"/>
              <a:buChar char="●"/>
            </a:pPr>
            <a:r>
              <a:rPr lang="en-US" dirty="0"/>
              <a:t>Keep PHI separate.</a:t>
            </a:r>
            <a:endParaRPr dirty="0"/>
          </a:p>
          <a:p>
            <a:pPr marL="914400" lvl="1" indent="-330200" algn="l" rtl="0">
              <a:spcBef>
                <a:spcPts val="0"/>
              </a:spcBef>
              <a:spcAft>
                <a:spcPts val="0"/>
              </a:spcAft>
              <a:buSzPts val="1600"/>
              <a:buChar char="○"/>
            </a:pPr>
            <a:r>
              <a:rPr lang="en-US" dirty="0"/>
              <a:t>Separate components that process PHI.</a:t>
            </a:r>
            <a:br>
              <a:rPr lang="en-US" dirty="0"/>
            </a:br>
            <a:endParaRPr dirty="0"/>
          </a:p>
          <a:p>
            <a:pPr marL="457200" lvl="0" indent="-355600" algn="l" rtl="0">
              <a:spcBef>
                <a:spcPts val="0"/>
              </a:spcBef>
              <a:spcAft>
                <a:spcPts val="0"/>
              </a:spcAft>
              <a:buSzPts val="2000"/>
              <a:buChar char="●"/>
            </a:pPr>
            <a:r>
              <a:rPr lang="en-US" dirty="0"/>
              <a:t>Knowledge of HIPAA should be prevalent.</a:t>
            </a:r>
            <a:endParaRPr dirty="0"/>
          </a:p>
          <a:p>
            <a:pPr marL="914400" lvl="1" indent="-330200" algn="l" rtl="0">
              <a:spcBef>
                <a:spcPts val="0"/>
              </a:spcBef>
              <a:spcAft>
                <a:spcPts val="0"/>
              </a:spcAft>
              <a:buSzPts val="1600"/>
              <a:buChar char="○"/>
            </a:pPr>
            <a:r>
              <a:rPr lang="en-US" dirty="0"/>
              <a:t>Even more important for DevOps teams.</a:t>
            </a:r>
            <a:endParaRPr dirty="0"/>
          </a:p>
          <a:p>
            <a:pPr marL="914400" lvl="1" indent="-330200" algn="l" rtl="0">
              <a:spcBef>
                <a:spcPts val="0"/>
              </a:spcBef>
              <a:spcAft>
                <a:spcPts val="0"/>
              </a:spcAft>
              <a:buSzPts val="1600"/>
              <a:buChar char="○"/>
            </a:pPr>
            <a:r>
              <a:rPr lang="en-US" dirty="0"/>
              <a:t>Encryption at rest and in motion.</a:t>
            </a:r>
            <a:endParaRPr dirty="0"/>
          </a:p>
          <a:p>
            <a:pPr marL="914400" lvl="1" indent="-330200" algn="l" rtl="0">
              <a:spcBef>
                <a:spcPts val="0"/>
              </a:spcBef>
              <a:spcAft>
                <a:spcPts val="0"/>
              </a:spcAft>
              <a:buSzPts val="1600"/>
              <a:buChar char="○"/>
            </a:pPr>
            <a:r>
              <a:rPr lang="en-US" dirty="0"/>
              <a:t>Least privileges.</a:t>
            </a:r>
            <a:endParaRPr dirty="0"/>
          </a:p>
        </p:txBody>
      </p:sp>
      <p:sp>
        <p:nvSpPr>
          <p:cNvPr id="109" name="Google Shape;109;g5e1ede87da_0_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5f69daa076_0_13"/>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Secondary Purposes</a:t>
            </a:r>
            <a:endParaRPr/>
          </a:p>
        </p:txBody>
      </p:sp>
      <p:sp>
        <p:nvSpPr>
          <p:cNvPr id="115" name="Google Shape;115;g5f69daa076_0_13"/>
          <p:cNvSpPr txBox="1">
            <a:spLocks noGrp="1"/>
          </p:cNvSpPr>
          <p:nvPr>
            <p:ph type="body" idx="1"/>
          </p:nvPr>
        </p:nvSpPr>
        <p:spPr>
          <a:xfrm>
            <a:off x="510779" y="1122219"/>
            <a:ext cx="8198100" cy="3069600"/>
          </a:xfrm>
          <a:prstGeom prst="rect">
            <a:avLst/>
          </a:prstGeom>
          <a:noFill/>
          <a:ln>
            <a:noFill/>
          </a:ln>
        </p:spPr>
        <p:txBody>
          <a:bodyPr spcFirstLastPara="1" wrap="square" lIns="0" tIns="45700" rIns="91425" bIns="45700" anchor="t" anchorCtr="0">
            <a:noAutofit/>
          </a:bodyPr>
          <a:lstStyle/>
          <a:p>
            <a:pPr marL="457200" lvl="0" indent="-355600" algn="l" rtl="0">
              <a:spcBef>
                <a:spcPts val="0"/>
              </a:spcBef>
              <a:spcAft>
                <a:spcPts val="0"/>
              </a:spcAft>
              <a:buSzPts val="2000"/>
              <a:buChar char="●"/>
            </a:pPr>
            <a:r>
              <a:rPr lang="en-US" dirty="0"/>
              <a:t>Health data without PHI has uses:</a:t>
            </a:r>
            <a:br>
              <a:rPr lang="en-US" dirty="0"/>
            </a:br>
            <a:endParaRPr dirty="0"/>
          </a:p>
          <a:p>
            <a:pPr marL="914400" lvl="1" indent="-330200" algn="l" rtl="0">
              <a:spcBef>
                <a:spcPts val="0"/>
              </a:spcBef>
              <a:spcAft>
                <a:spcPts val="0"/>
              </a:spcAft>
              <a:buSzPts val="1600"/>
              <a:buChar char="○"/>
            </a:pPr>
            <a:r>
              <a:rPr lang="en-US" dirty="0"/>
              <a:t>Studies into trends and predictions</a:t>
            </a:r>
            <a:endParaRPr dirty="0"/>
          </a:p>
          <a:p>
            <a:pPr marL="914400" lvl="1" indent="-330200" algn="l" rtl="0">
              <a:spcBef>
                <a:spcPts val="0"/>
              </a:spcBef>
              <a:spcAft>
                <a:spcPts val="0"/>
              </a:spcAft>
              <a:buSzPts val="1600"/>
              <a:buChar char="○"/>
            </a:pPr>
            <a:r>
              <a:rPr lang="en-US" dirty="0"/>
              <a:t>Advertising and marketing</a:t>
            </a:r>
            <a:endParaRPr dirty="0"/>
          </a:p>
          <a:p>
            <a:pPr marL="914400" lvl="1" indent="-330200" algn="l" rtl="0">
              <a:spcBef>
                <a:spcPts val="0"/>
              </a:spcBef>
              <a:spcAft>
                <a:spcPts val="0"/>
              </a:spcAft>
              <a:buSzPts val="1600"/>
              <a:buChar char="○"/>
            </a:pPr>
            <a:r>
              <a:rPr lang="en-US" dirty="0"/>
              <a:t>Research and development</a:t>
            </a:r>
            <a:endParaRPr dirty="0"/>
          </a:p>
          <a:p>
            <a:pPr marL="914400" lvl="1" indent="-330200" algn="l" rtl="0">
              <a:spcBef>
                <a:spcPts val="0"/>
              </a:spcBef>
              <a:spcAft>
                <a:spcPts val="0"/>
              </a:spcAft>
              <a:buSzPts val="1600"/>
              <a:buChar char="○"/>
            </a:pPr>
            <a:r>
              <a:rPr lang="en-US" dirty="0"/>
              <a:t>Realistic test data in non-production environments</a:t>
            </a:r>
          </a:p>
          <a:p>
            <a:pPr marL="914400" lvl="1" indent="-330200" algn="l" rtl="0">
              <a:spcBef>
                <a:spcPts val="0"/>
              </a:spcBef>
              <a:spcAft>
                <a:spcPts val="0"/>
              </a:spcAft>
              <a:buSzPts val="1600"/>
              <a:buChar char="○"/>
            </a:pPr>
            <a:r>
              <a:rPr lang="en-US" dirty="0"/>
              <a:t>Machine learning stuff!</a:t>
            </a:r>
            <a:br>
              <a:rPr lang="en-US" dirty="0"/>
            </a:br>
            <a:endParaRPr dirty="0"/>
          </a:p>
          <a:p>
            <a:pPr marL="457200" lvl="0" indent="-355600" algn="l" rtl="0">
              <a:spcBef>
                <a:spcPts val="0"/>
              </a:spcBef>
              <a:spcAft>
                <a:spcPts val="0"/>
              </a:spcAft>
              <a:buSzPts val="2000"/>
              <a:buChar char="●"/>
            </a:pPr>
            <a:r>
              <a:rPr lang="en-US" dirty="0"/>
              <a:t>Crosses many industries.</a:t>
            </a:r>
            <a:endParaRPr dirty="0"/>
          </a:p>
        </p:txBody>
      </p:sp>
      <p:sp>
        <p:nvSpPr>
          <p:cNvPr id="116" name="Google Shape;116;g5f69daa076_0_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5f69daa076_0_3"/>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Data De-identification</a:t>
            </a:r>
            <a:endParaRPr/>
          </a:p>
        </p:txBody>
      </p:sp>
      <p:sp>
        <p:nvSpPr>
          <p:cNvPr id="122" name="Google Shape;122;g5f69daa076_0_3"/>
          <p:cNvSpPr txBox="1">
            <a:spLocks noGrp="1"/>
          </p:cNvSpPr>
          <p:nvPr>
            <p:ph type="body" idx="1"/>
          </p:nvPr>
        </p:nvSpPr>
        <p:spPr>
          <a:xfrm>
            <a:off x="510779" y="1122219"/>
            <a:ext cx="8198100" cy="3069600"/>
          </a:xfrm>
          <a:prstGeom prst="rect">
            <a:avLst/>
          </a:prstGeom>
          <a:noFill/>
          <a:ln>
            <a:noFill/>
          </a:ln>
        </p:spPr>
        <p:txBody>
          <a:bodyPr spcFirstLastPara="1" wrap="square" lIns="0" tIns="45700" rIns="91425" bIns="45700" anchor="t" anchorCtr="0">
            <a:noAutofit/>
          </a:bodyPr>
          <a:lstStyle/>
          <a:p>
            <a:pPr marL="457200" lvl="0" indent="-355600" algn="l" rtl="0">
              <a:spcBef>
                <a:spcPts val="0"/>
              </a:spcBef>
              <a:spcAft>
                <a:spcPts val="0"/>
              </a:spcAft>
              <a:buSzPts val="2000"/>
              <a:buChar char="●"/>
            </a:pPr>
            <a:r>
              <a:rPr lang="en-US" dirty="0"/>
              <a:t>Data has been stripped of the 18 identifiers.</a:t>
            </a:r>
            <a:endParaRPr dirty="0"/>
          </a:p>
          <a:p>
            <a:pPr marL="914400" lvl="1" indent="-330200" algn="l" rtl="0">
              <a:spcBef>
                <a:spcPts val="0"/>
              </a:spcBef>
              <a:spcAft>
                <a:spcPts val="0"/>
              </a:spcAft>
              <a:buSzPts val="1600"/>
              <a:buChar char="○"/>
            </a:pPr>
            <a:r>
              <a:rPr lang="en-US" dirty="0"/>
              <a:t>Referred to as the “Safe Harbor Method”</a:t>
            </a:r>
            <a:br>
              <a:rPr lang="en-US" dirty="0"/>
            </a:br>
            <a:endParaRPr dirty="0"/>
          </a:p>
          <a:p>
            <a:pPr marL="457200" lvl="0" indent="-355600" algn="l" rtl="0">
              <a:spcBef>
                <a:spcPts val="0"/>
              </a:spcBef>
              <a:spcAft>
                <a:spcPts val="0"/>
              </a:spcAft>
              <a:buSzPts val="2000"/>
              <a:buChar char="●"/>
            </a:pPr>
            <a:r>
              <a:rPr lang="en-US" dirty="0"/>
              <a:t>An experienced statistician validates the risk of re-identification is “very small.”</a:t>
            </a:r>
            <a:endParaRPr dirty="0"/>
          </a:p>
          <a:p>
            <a:pPr marL="914400" lvl="1" indent="-330200" algn="l" rtl="0">
              <a:spcBef>
                <a:spcPts val="0"/>
              </a:spcBef>
              <a:spcAft>
                <a:spcPts val="0"/>
              </a:spcAft>
              <a:buSzPts val="1600"/>
              <a:buChar char="○"/>
            </a:pPr>
            <a:r>
              <a:rPr lang="en-US" dirty="0"/>
              <a:t>Referred to as the “Statistical Method”</a:t>
            </a:r>
            <a:br>
              <a:rPr lang="en-US" dirty="0"/>
            </a:br>
            <a:endParaRPr dirty="0"/>
          </a:p>
          <a:p>
            <a:pPr marL="457200" lvl="0" indent="-355600" algn="l" rtl="0">
              <a:spcBef>
                <a:spcPts val="0"/>
              </a:spcBef>
              <a:spcAft>
                <a:spcPts val="0"/>
              </a:spcAft>
              <a:buSzPts val="2000"/>
              <a:buChar char="●"/>
            </a:pPr>
            <a:r>
              <a:rPr lang="en-US" dirty="0"/>
              <a:t>Contains a link to the original data set.</a:t>
            </a:r>
            <a:endParaRPr dirty="0"/>
          </a:p>
          <a:p>
            <a:pPr marL="457200" lvl="0" indent="-355600" algn="l" rtl="0">
              <a:spcBef>
                <a:spcPts val="0"/>
              </a:spcBef>
              <a:spcAft>
                <a:spcPts val="0"/>
              </a:spcAft>
              <a:buSzPts val="2000"/>
              <a:buChar char="●"/>
            </a:pPr>
            <a:r>
              <a:rPr lang="en-US" dirty="0"/>
              <a:t>May be re-linked by a trusted party in the future.</a:t>
            </a:r>
            <a:endParaRPr dirty="0"/>
          </a:p>
          <a:p>
            <a:pPr marL="0" lvl="0" indent="0" algn="l" rtl="0">
              <a:spcBef>
                <a:spcPts val="0"/>
              </a:spcBef>
              <a:spcAft>
                <a:spcPts val="0"/>
              </a:spcAft>
              <a:buNone/>
            </a:pPr>
            <a:endParaRPr dirty="0"/>
          </a:p>
        </p:txBody>
      </p:sp>
      <p:sp>
        <p:nvSpPr>
          <p:cNvPr id="123" name="Google Shape;123;g5f69daa076_0_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5f330d9a95_0_80"/>
          <p:cNvSpPr txBox="1">
            <a:spLocks noGrp="1"/>
          </p:cNvSpPr>
          <p:nvPr>
            <p:ph type="ctrTitle"/>
          </p:nvPr>
        </p:nvSpPr>
        <p:spPr>
          <a:xfrm>
            <a:off x="510775" y="416593"/>
            <a:ext cx="8198100" cy="3402600"/>
          </a:xfrm>
          <a:prstGeom prst="rect">
            <a:avLst/>
          </a:prstGeom>
        </p:spPr>
        <p:txBody>
          <a:bodyPr spcFirstLastPara="1" wrap="square" lIns="0" tIns="45700" rIns="91425" bIns="45700" anchor="t"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US" dirty="0"/>
              <a:t>Identifying PHI</a:t>
            </a:r>
            <a:endParaRPr dirty="0"/>
          </a:p>
        </p:txBody>
      </p:sp>
      <p:sp>
        <p:nvSpPr>
          <p:cNvPr id="130" name="Google Shape;130;g5f330d9a95_0_8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5e1ede87da_0_40"/>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dirty="0"/>
              <a:t>Methods of Finding PHI</a:t>
            </a:r>
            <a:endParaRPr dirty="0"/>
          </a:p>
        </p:txBody>
      </p:sp>
      <p:sp>
        <p:nvSpPr>
          <p:cNvPr id="136" name="Google Shape;136;g5e1ede87da_0_40"/>
          <p:cNvSpPr txBox="1">
            <a:spLocks noGrp="1"/>
          </p:cNvSpPr>
          <p:nvPr>
            <p:ph type="body" idx="1"/>
          </p:nvPr>
        </p:nvSpPr>
        <p:spPr>
          <a:xfrm>
            <a:off x="510779" y="1122219"/>
            <a:ext cx="8198100" cy="3069600"/>
          </a:xfrm>
          <a:prstGeom prst="rect">
            <a:avLst/>
          </a:prstGeom>
          <a:noFill/>
          <a:ln>
            <a:noFill/>
          </a:ln>
        </p:spPr>
        <p:txBody>
          <a:bodyPr spcFirstLastPara="1" wrap="square" lIns="0" tIns="45700" rIns="91425" bIns="45700" anchor="t" anchorCtr="0">
            <a:noAutofit/>
          </a:bodyPr>
          <a:lstStyle/>
          <a:p>
            <a:pPr marL="457200" lvl="0" indent="-355600" algn="l" rtl="0">
              <a:lnSpc>
                <a:spcPct val="115000"/>
              </a:lnSpc>
              <a:spcBef>
                <a:spcPts val="0"/>
              </a:spcBef>
              <a:spcAft>
                <a:spcPts val="0"/>
              </a:spcAft>
              <a:buClr>
                <a:srgbClr val="595959"/>
              </a:buClr>
              <a:buSzPts val="2000"/>
              <a:buFont typeface="Arial"/>
              <a:buChar char="●"/>
            </a:pPr>
            <a:r>
              <a:rPr lang="en-US" dirty="0"/>
              <a:t>Regular expressions</a:t>
            </a:r>
            <a:endParaRPr dirty="0"/>
          </a:p>
          <a:p>
            <a:pPr marL="457200" lvl="0" indent="-355600" algn="l" rtl="0">
              <a:lnSpc>
                <a:spcPct val="115000"/>
              </a:lnSpc>
              <a:spcBef>
                <a:spcPts val="0"/>
              </a:spcBef>
              <a:spcAft>
                <a:spcPts val="0"/>
              </a:spcAft>
              <a:buClr>
                <a:srgbClr val="595959"/>
              </a:buClr>
              <a:buSzPts val="2000"/>
              <a:buFont typeface="Arial"/>
              <a:buChar char="●"/>
            </a:pPr>
            <a:r>
              <a:rPr lang="en-US" dirty="0"/>
              <a:t>Dictionary lookups</a:t>
            </a:r>
            <a:endParaRPr dirty="0"/>
          </a:p>
          <a:p>
            <a:pPr marL="457200" marR="0" lvl="0" indent="-355600" algn="l" rtl="0">
              <a:lnSpc>
                <a:spcPct val="115000"/>
              </a:lnSpc>
              <a:spcBef>
                <a:spcPts val="0"/>
              </a:spcBef>
              <a:spcAft>
                <a:spcPts val="0"/>
              </a:spcAft>
              <a:buClr>
                <a:srgbClr val="595959"/>
              </a:buClr>
              <a:buSzPts val="2000"/>
              <a:buFont typeface="Arial"/>
              <a:buChar char="●"/>
            </a:pPr>
            <a:r>
              <a:rPr lang="en-US" dirty="0"/>
              <a:t>NLP-based methods</a:t>
            </a:r>
            <a:endParaRPr dirty="0"/>
          </a:p>
          <a:p>
            <a:pPr marL="457200" marR="0" lvl="0" indent="-355600" algn="l" rtl="0">
              <a:lnSpc>
                <a:spcPct val="115000"/>
              </a:lnSpc>
              <a:spcBef>
                <a:spcPts val="0"/>
              </a:spcBef>
              <a:spcAft>
                <a:spcPts val="0"/>
              </a:spcAft>
              <a:buClr>
                <a:srgbClr val="595959"/>
              </a:buClr>
              <a:buSzPts val="2000"/>
              <a:buFont typeface="Arial"/>
              <a:buChar char="●"/>
            </a:pPr>
            <a:r>
              <a:rPr lang="en-US" dirty="0"/>
              <a:t>Combinations of these methods (and maybe others)</a:t>
            </a:r>
            <a:br>
              <a:rPr lang="en-US" dirty="0"/>
            </a:br>
            <a:br>
              <a:rPr lang="en-US" dirty="0"/>
            </a:br>
            <a:r>
              <a:rPr lang="en-US" dirty="0">
                <a:solidFill>
                  <a:srgbClr val="E06666"/>
                </a:solidFill>
              </a:rPr>
              <a:t>(Usually) best to be safe!</a:t>
            </a:r>
            <a:endParaRPr dirty="0">
              <a:solidFill>
                <a:srgbClr val="E06666"/>
              </a:solidFill>
            </a:endParaRPr>
          </a:p>
          <a:p>
            <a:pPr marL="914400" lvl="1" indent="-298450" algn="l" rtl="0">
              <a:lnSpc>
                <a:spcPct val="115000"/>
              </a:lnSpc>
              <a:spcBef>
                <a:spcPts val="0"/>
              </a:spcBef>
              <a:spcAft>
                <a:spcPts val="0"/>
              </a:spcAft>
              <a:buSzPts val="1100"/>
              <a:buFont typeface="Lato"/>
              <a:buChar char="○"/>
            </a:pPr>
            <a:r>
              <a:rPr lang="en-US" dirty="0"/>
              <a:t>False positives are more acceptable (maximize recall).</a:t>
            </a:r>
            <a:endParaRPr dirty="0"/>
          </a:p>
          <a:p>
            <a:pPr marL="0" lvl="0" indent="0" algn="l" rtl="0">
              <a:spcBef>
                <a:spcPts val="1600"/>
              </a:spcBef>
              <a:spcAft>
                <a:spcPts val="0"/>
              </a:spcAft>
              <a:buClr>
                <a:srgbClr val="D3002D"/>
              </a:buClr>
              <a:buSzPts val="2000"/>
              <a:buFont typeface="Arial"/>
              <a:buNone/>
            </a:pPr>
            <a:endParaRPr dirty="0"/>
          </a:p>
        </p:txBody>
      </p:sp>
      <p:sp>
        <p:nvSpPr>
          <p:cNvPr id="137" name="Google Shape;137;g5e1ede87da_0_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5e1ede87da_0_45"/>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Regular Expressions</a:t>
            </a:r>
            <a:endParaRPr/>
          </a:p>
        </p:txBody>
      </p:sp>
      <p:sp>
        <p:nvSpPr>
          <p:cNvPr id="143" name="Google Shape;143;g5e1ede87da_0_45"/>
          <p:cNvSpPr txBox="1">
            <a:spLocks noGrp="1"/>
          </p:cNvSpPr>
          <p:nvPr>
            <p:ph type="body" idx="1"/>
          </p:nvPr>
        </p:nvSpPr>
        <p:spPr>
          <a:xfrm>
            <a:off x="510775" y="1122225"/>
            <a:ext cx="8198100" cy="2755500"/>
          </a:xfrm>
          <a:prstGeom prst="rect">
            <a:avLst/>
          </a:prstGeom>
          <a:noFill/>
          <a:ln>
            <a:noFill/>
          </a:ln>
        </p:spPr>
        <p:txBody>
          <a:bodyPr spcFirstLastPara="1" wrap="square" lIns="0" tIns="45700" rIns="91425" bIns="45700" anchor="t" anchorCtr="0">
            <a:noAutofit/>
          </a:bodyPr>
          <a:lstStyle/>
          <a:p>
            <a:pPr marL="457200" lvl="0" indent="-355600" algn="l" rtl="0">
              <a:spcBef>
                <a:spcPts val="0"/>
              </a:spcBef>
              <a:spcAft>
                <a:spcPts val="0"/>
              </a:spcAft>
              <a:buSzPts val="2000"/>
              <a:buChar char="●"/>
            </a:pPr>
            <a:r>
              <a:rPr lang="en-US" dirty="0"/>
              <a:t>Some PHI is identifiable through patterns.</a:t>
            </a:r>
            <a:br>
              <a:rPr lang="en-US" dirty="0"/>
            </a:br>
            <a:br>
              <a:rPr lang="en-US" dirty="0"/>
            </a:br>
            <a:br>
              <a:rPr lang="en-US" dirty="0"/>
            </a:br>
            <a:br>
              <a:rPr lang="en-US" dirty="0"/>
            </a:br>
            <a:br>
              <a:rPr lang="en-US" dirty="0"/>
            </a:br>
            <a:endParaRPr dirty="0"/>
          </a:p>
          <a:p>
            <a:pPr marL="457200" lvl="0" indent="-355600" algn="l" rtl="0">
              <a:spcBef>
                <a:spcPts val="0"/>
              </a:spcBef>
              <a:spcAft>
                <a:spcPts val="0"/>
              </a:spcAft>
              <a:buSzPts val="2000"/>
              <a:buChar char="●"/>
            </a:pPr>
            <a:r>
              <a:rPr lang="en-US" dirty="0"/>
              <a:t>But be careful -- there can be variations.</a:t>
            </a:r>
            <a:endParaRPr dirty="0"/>
          </a:p>
          <a:p>
            <a:pPr marL="914400" lvl="1" indent="-330200" algn="l" rtl="0">
              <a:spcBef>
                <a:spcPts val="0"/>
              </a:spcBef>
              <a:spcAft>
                <a:spcPts val="0"/>
              </a:spcAft>
              <a:buSzPts val="1600"/>
              <a:buChar char="○"/>
            </a:pPr>
            <a:r>
              <a:rPr lang="en-US" dirty="0"/>
              <a:t>123-45-67890 or 1234567890</a:t>
            </a:r>
          </a:p>
          <a:p>
            <a:pPr marL="914400" lvl="1" indent="-330200" algn="l" rtl="0">
              <a:spcBef>
                <a:spcPts val="0"/>
              </a:spcBef>
              <a:spcAft>
                <a:spcPts val="0"/>
              </a:spcAft>
              <a:buSzPts val="1600"/>
              <a:buChar char="○"/>
            </a:pPr>
            <a:r>
              <a:rPr lang="en-US" dirty="0"/>
              <a:t>800-123-4567 or (800) 123-4567</a:t>
            </a:r>
            <a:endParaRPr dirty="0"/>
          </a:p>
        </p:txBody>
      </p:sp>
      <p:graphicFrame>
        <p:nvGraphicFramePr>
          <p:cNvPr id="144" name="Google Shape;144;g5e1ede87da_0_45"/>
          <p:cNvGraphicFramePr/>
          <p:nvPr/>
        </p:nvGraphicFramePr>
        <p:xfrm>
          <a:off x="952500" y="1830225"/>
          <a:ext cx="7239000" cy="792420"/>
        </p:xfrm>
        <a:graphic>
          <a:graphicData uri="http://schemas.openxmlformats.org/drawingml/2006/table">
            <a:tbl>
              <a:tblPr>
                <a:noFill/>
                <a:tableStyleId>{186E1CD8-C702-4519-A64A-C4A9BF6165EF}</a:tableStyleId>
              </a:tblPr>
              <a:tblGrid>
                <a:gridCol w="1487875">
                  <a:extLst>
                    <a:ext uri="{9D8B030D-6E8A-4147-A177-3AD203B41FA5}">
                      <a16:colId xmlns:a16="http://schemas.microsoft.com/office/drawing/2014/main" val="20000"/>
                    </a:ext>
                  </a:extLst>
                </a:gridCol>
                <a:gridCol w="57511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a:t>SSN</a:t>
                      </a:r>
                      <a:endParaRPr/>
                    </a:p>
                  </a:txBody>
                  <a:tcPr marL="91425" marR="91425" marT="91425" marB="91425"/>
                </a:tc>
                <a:tc>
                  <a:txBody>
                    <a:bodyPr/>
                    <a:lstStyle/>
                    <a:p>
                      <a:pPr marL="0" lvl="0" indent="0" algn="l" rtl="0">
                        <a:spcBef>
                          <a:spcPts val="0"/>
                        </a:spcBef>
                        <a:spcAft>
                          <a:spcPts val="0"/>
                        </a:spcAft>
                        <a:buNone/>
                      </a:pPr>
                      <a:r>
                        <a:rPr lang="en-US"/>
                        <a:t>^\d{3}-\d{2}-\d{4}$</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Phone Number</a:t>
                      </a:r>
                      <a:endParaRPr/>
                    </a:p>
                  </a:txBody>
                  <a:tcPr marL="91425" marR="91425" marT="91425" marB="91425"/>
                </a:tc>
                <a:tc>
                  <a:txBody>
                    <a:bodyPr/>
                    <a:lstStyle/>
                    <a:p>
                      <a:pPr marL="0" lvl="0" indent="0" algn="l" rtl="0">
                        <a:spcBef>
                          <a:spcPts val="0"/>
                        </a:spcBef>
                        <a:spcAft>
                          <a:spcPts val="0"/>
                        </a:spcAft>
                        <a:buNone/>
                      </a:pPr>
                      <a:r>
                        <a:rPr lang="en-US"/>
                        <a:t>^[2-9]\d{2}-\d{3}-\d{4}$</a:t>
                      </a:r>
                      <a:endParaRPr/>
                    </a:p>
                  </a:txBody>
                  <a:tcPr marL="91425" marR="91425" marT="91425" marB="91425"/>
                </a:tc>
                <a:extLst>
                  <a:ext uri="{0D108BD9-81ED-4DB2-BD59-A6C34878D82A}">
                    <a16:rowId xmlns:a16="http://schemas.microsoft.com/office/drawing/2014/main" val="10001"/>
                  </a:ext>
                </a:extLst>
              </a:tr>
            </a:tbl>
          </a:graphicData>
        </a:graphic>
      </p:graphicFrame>
      <p:sp>
        <p:nvSpPr>
          <p:cNvPr id="145" name="Google Shape;145;g5e1ede87da_0_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5e1ede87da_0_50"/>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Dictionaries</a:t>
            </a:r>
            <a:endParaRPr/>
          </a:p>
        </p:txBody>
      </p:sp>
      <p:sp>
        <p:nvSpPr>
          <p:cNvPr id="151" name="Google Shape;151;g5e1ede87da_0_50"/>
          <p:cNvSpPr txBox="1">
            <a:spLocks noGrp="1"/>
          </p:cNvSpPr>
          <p:nvPr>
            <p:ph type="body" idx="1"/>
          </p:nvPr>
        </p:nvSpPr>
        <p:spPr>
          <a:xfrm>
            <a:off x="510779" y="1122219"/>
            <a:ext cx="8198100" cy="3069600"/>
          </a:xfrm>
          <a:prstGeom prst="rect">
            <a:avLst/>
          </a:prstGeom>
          <a:noFill/>
          <a:ln>
            <a:noFill/>
          </a:ln>
        </p:spPr>
        <p:txBody>
          <a:bodyPr spcFirstLastPara="1" wrap="square" lIns="0" tIns="45700" rIns="91425" bIns="45700" anchor="t" anchorCtr="0">
            <a:noAutofit/>
          </a:bodyPr>
          <a:lstStyle/>
          <a:p>
            <a:pPr marL="457200" lvl="0" indent="-355600" algn="l" rtl="0">
              <a:spcBef>
                <a:spcPts val="0"/>
              </a:spcBef>
              <a:spcAft>
                <a:spcPts val="0"/>
              </a:spcAft>
              <a:buSzPts val="2000"/>
              <a:buChar char="●"/>
            </a:pPr>
            <a:r>
              <a:rPr lang="en-US" dirty="0"/>
              <a:t>Some PHI can be found in dictionaries.</a:t>
            </a:r>
            <a:endParaRPr dirty="0"/>
          </a:p>
          <a:p>
            <a:pPr marL="914400" lvl="1" indent="-330200" algn="l" rtl="0">
              <a:spcBef>
                <a:spcPts val="0"/>
              </a:spcBef>
              <a:spcAft>
                <a:spcPts val="0"/>
              </a:spcAft>
              <a:buSzPts val="1600"/>
              <a:buChar char="○"/>
            </a:pPr>
            <a:r>
              <a:rPr lang="en-US" dirty="0"/>
              <a:t>Geographic subdivisions smaller than a state</a:t>
            </a:r>
            <a:endParaRPr dirty="0"/>
          </a:p>
          <a:p>
            <a:pPr marL="914400" lvl="1" indent="-330200" algn="l" rtl="0">
              <a:spcBef>
                <a:spcPts val="0"/>
              </a:spcBef>
              <a:spcAft>
                <a:spcPts val="0"/>
              </a:spcAft>
              <a:buSzPts val="1600"/>
              <a:buChar char="○"/>
            </a:pPr>
            <a:r>
              <a:rPr lang="en-US" dirty="0"/>
              <a:t>Zip codes (based on population)</a:t>
            </a:r>
            <a:br>
              <a:rPr lang="en-US" dirty="0"/>
            </a:br>
            <a:endParaRPr dirty="0"/>
          </a:p>
          <a:p>
            <a:pPr marL="457200" lvl="0" indent="-355600" algn="l" rtl="0">
              <a:spcBef>
                <a:spcPts val="0"/>
              </a:spcBef>
              <a:spcAft>
                <a:spcPts val="0"/>
              </a:spcAft>
              <a:buSzPts val="2000"/>
              <a:buChar char="●"/>
            </a:pPr>
            <a:r>
              <a:rPr lang="en-US" dirty="0"/>
              <a:t>Use a search engine to index the dictionaries.</a:t>
            </a:r>
            <a:endParaRPr dirty="0"/>
          </a:p>
          <a:p>
            <a:pPr marL="914400" lvl="1" indent="-330200" algn="l" rtl="0">
              <a:spcBef>
                <a:spcPts val="0"/>
              </a:spcBef>
              <a:spcAft>
                <a:spcPts val="0"/>
              </a:spcAft>
              <a:buSzPts val="1600"/>
              <a:buChar char="○"/>
            </a:pPr>
            <a:r>
              <a:rPr lang="en-US" dirty="0"/>
              <a:t>Fuzzy search capabilities.</a:t>
            </a:r>
            <a:endParaRPr dirty="0"/>
          </a:p>
          <a:p>
            <a:pPr marL="914400" lvl="1" indent="-330200" algn="l" rtl="0">
              <a:spcBef>
                <a:spcPts val="0"/>
              </a:spcBef>
              <a:spcAft>
                <a:spcPts val="0"/>
              </a:spcAft>
              <a:buSzPts val="1600"/>
              <a:buChar char="○"/>
            </a:pPr>
            <a:r>
              <a:rPr lang="en-US" dirty="0"/>
              <a:t>String distance functions can help find misspellings: “New </a:t>
            </a:r>
            <a:r>
              <a:rPr lang="en-US" dirty="0" err="1"/>
              <a:t>Yrk</a:t>
            </a:r>
            <a:r>
              <a:rPr lang="en-US" dirty="0"/>
              <a:t>” =&gt; “New York”</a:t>
            </a:r>
            <a:endParaRPr dirty="0"/>
          </a:p>
        </p:txBody>
      </p:sp>
      <p:sp>
        <p:nvSpPr>
          <p:cNvPr id="152" name="Google Shape;152;g5e1ede87da_0_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5e1ede87da_0_55"/>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NLP Named Entity Recognition</a:t>
            </a:r>
            <a:endParaRPr/>
          </a:p>
        </p:txBody>
      </p:sp>
      <p:sp>
        <p:nvSpPr>
          <p:cNvPr id="158" name="Google Shape;158;g5e1ede87da_0_55"/>
          <p:cNvSpPr txBox="1">
            <a:spLocks noGrp="1"/>
          </p:cNvSpPr>
          <p:nvPr>
            <p:ph type="body" idx="1"/>
          </p:nvPr>
        </p:nvSpPr>
        <p:spPr>
          <a:xfrm>
            <a:off x="510779" y="1122219"/>
            <a:ext cx="8198100" cy="3069600"/>
          </a:xfrm>
          <a:prstGeom prst="rect">
            <a:avLst/>
          </a:prstGeom>
          <a:noFill/>
          <a:ln>
            <a:noFill/>
          </a:ln>
        </p:spPr>
        <p:txBody>
          <a:bodyPr spcFirstLastPara="1" wrap="square" lIns="0" tIns="45700" rIns="91425" bIns="45700" anchor="t" anchorCtr="0">
            <a:noAutofit/>
          </a:bodyPr>
          <a:lstStyle/>
          <a:p>
            <a:pPr marL="457200" lvl="0" indent="-355600" algn="l" rtl="0">
              <a:spcBef>
                <a:spcPts val="0"/>
              </a:spcBef>
              <a:spcAft>
                <a:spcPts val="0"/>
              </a:spcAft>
              <a:buSzPts val="2000"/>
              <a:buChar char="●"/>
            </a:pPr>
            <a:r>
              <a:rPr lang="en-US"/>
              <a:t>PHI that cannot be indexed or follow a pattern.</a:t>
            </a:r>
            <a:br>
              <a:rPr lang="en-US"/>
            </a:br>
            <a:endParaRPr/>
          </a:p>
          <a:p>
            <a:pPr marL="0" marR="0" lvl="0" indent="0" algn="ctr" rtl="0">
              <a:lnSpc>
                <a:spcPct val="100000"/>
              </a:lnSpc>
              <a:spcBef>
                <a:spcPts val="0"/>
              </a:spcBef>
              <a:spcAft>
                <a:spcPts val="0"/>
              </a:spcAft>
              <a:buNone/>
            </a:pPr>
            <a:br>
              <a:rPr lang="en-US"/>
            </a:br>
            <a:r>
              <a:rPr lang="en-US"/>
              <a:t>John Smith was diagnosed with asthma.</a:t>
            </a:r>
            <a:endParaRPr/>
          </a:p>
          <a:p>
            <a:pPr marL="0" marR="0" lvl="0" indent="0" algn="ctr" rtl="0">
              <a:lnSpc>
                <a:spcPct val="100000"/>
              </a:lnSpc>
              <a:spcBef>
                <a:spcPts val="0"/>
              </a:spcBef>
              <a:spcAft>
                <a:spcPts val="0"/>
              </a:spcAft>
              <a:buNone/>
            </a:pPr>
            <a:endParaRPr/>
          </a:p>
          <a:p>
            <a:pPr marL="0" lvl="0" indent="0" algn="ctr" rtl="0">
              <a:spcBef>
                <a:spcPts val="0"/>
              </a:spcBef>
              <a:spcAft>
                <a:spcPts val="0"/>
              </a:spcAft>
              <a:buClr>
                <a:schemeClr val="dk1"/>
              </a:buClr>
              <a:buSzPts val="1100"/>
              <a:buFont typeface="Arial"/>
              <a:buNone/>
            </a:pPr>
            <a:r>
              <a:rPr lang="en-US"/>
              <a:t>[</a:t>
            </a:r>
            <a:r>
              <a:rPr lang="en-US">
                <a:solidFill>
                  <a:srgbClr val="FF0000"/>
                </a:solidFill>
              </a:rPr>
              <a:t>John Smith</a:t>
            </a:r>
            <a:r>
              <a:rPr lang="en-US"/>
              <a:t>] was diagnosed with [</a:t>
            </a:r>
            <a:r>
              <a:rPr lang="en-US">
                <a:solidFill>
                  <a:srgbClr val="0000FF"/>
                </a:solidFill>
              </a:rPr>
              <a:t>asthma</a:t>
            </a:r>
            <a:r>
              <a:rPr lang="en-US"/>
              <a:t>].</a:t>
            </a:r>
            <a:endParaRPr/>
          </a:p>
        </p:txBody>
      </p:sp>
      <p:sp>
        <p:nvSpPr>
          <p:cNvPr id="159" name="Google Shape;159;g5e1ede87da_0_5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17</a:t>
            </a:fld>
            <a:endParaRPr/>
          </a:p>
        </p:txBody>
      </p:sp>
      <p:sp>
        <p:nvSpPr>
          <p:cNvPr id="160" name="Google Shape;160;g5e1ede87da_0_55"/>
          <p:cNvSpPr txBox="1"/>
          <p:nvPr/>
        </p:nvSpPr>
        <p:spPr>
          <a:xfrm>
            <a:off x="2606800" y="2902900"/>
            <a:ext cx="1212300" cy="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t>Person</a:t>
            </a:r>
            <a:endParaRPr sz="1000"/>
          </a:p>
        </p:txBody>
      </p:sp>
      <p:sp>
        <p:nvSpPr>
          <p:cNvPr id="161" name="Google Shape;161;g5e1ede87da_0_55"/>
          <p:cNvSpPr txBox="1"/>
          <p:nvPr/>
        </p:nvSpPr>
        <p:spPr>
          <a:xfrm>
            <a:off x="6066775" y="2902900"/>
            <a:ext cx="1212300" cy="1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t>Diagnosis</a:t>
            </a:r>
            <a:endParaRPr sz="1000"/>
          </a:p>
        </p:txBody>
      </p:sp>
      <p:cxnSp>
        <p:nvCxnSpPr>
          <p:cNvPr id="162" name="Google Shape;162;g5e1ede87da_0_55"/>
          <p:cNvCxnSpPr/>
          <p:nvPr/>
        </p:nvCxnSpPr>
        <p:spPr>
          <a:xfrm>
            <a:off x="7000" y="2461450"/>
            <a:ext cx="91518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5f330d9a95_0_28"/>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Neural Network Classifier</a:t>
            </a:r>
            <a:endParaRPr/>
          </a:p>
        </p:txBody>
      </p:sp>
      <p:sp>
        <p:nvSpPr>
          <p:cNvPr id="168" name="Google Shape;168;g5f330d9a95_0_28"/>
          <p:cNvSpPr txBox="1">
            <a:spLocks noGrp="1"/>
          </p:cNvSpPr>
          <p:nvPr>
            <p:ph type="body" idx="1"/>
          </p:nvPr>
        </p:nvSpPr>
        <p:spPr>
          <a:xfrm>
            <a:off x="510779" y="1122219"/>
            <a:ext cx="8198100" cy="3069600"/>
          </a:xfrm>
          <a:prstGeom prst="rect">
            <a:avLst/>
          </a:prstGeom>
          <a:noFill/>
          <a:ln>
            <a:noFill/>
          </a:ln>
        </p:spPr>
        <p:txBody>
          <a:bodyPr spcFirstLastPara="1" wrap="square" lIns="0" tIns="45700" rIns="91425" bIns="45700" anchor="t" anchorCtr="0">
            <a:noAutofit/>
          </a:bodyPr>
          <a:lstStyle/>
          <a:p>
            <a:pPr marL="457200" marR="0" lvl="0" indent="-355600" algn="l" rtl="0">
              <a:lnSpc>
                <a:spcPct val="100000"/>
              </a:lnSpc>
              <a:spcBef>
                <a:spcPts val="0"/>
              </a:spcBef>
              <a:spcAft>
                <a:spcPts val="0"/>
              </a:spcAft>
              <a:buSzPts val="2000"/>
              <a:buChar char="●"/>
            </a:pPr>
            <a:r>
              <a:rPr lang="en-US"/>
              <a:t>Named-entity recognition.</a:t>
            </a:r>
            <a:endParaRPr/>
          </a:p>
          <a:p>
            <a:pPr marL="914400" marR="0" lvl="1" indent="-330200" algn="l" rtl="0">
              <a:lnSpc>
                <a:spcPct val="100000"/>
              </a:lnSpc>
              <a:spcBef>
                <a:spcPts val="0"/>
              </a:spcBef>
              <a:spcAft>
                <a:spcPts val="0"/>
              </a:spcAft>
              <a:buSzPts val="1600"/>
              <a:buChar char="○"/>
            </a:pPr>
            <a:r>
              <a:rPr lang="en-US">
                <a:solidFill>
                  <a:srgbClr val="6AA84F"/>
                </a:solidFill>
              </a:rPr>
              <a:t>Good news!</a:t>
            </a:r>
            <a:r>
              <a:rPr lang="en-US"/>
              <a:t> A lot of examples and frameworks to build on.</a:t>
            </a:r>
            <a:br>
              <a:rPr lang="en-US"/>
            </a:br>
            <a:endParaRPr/>
          </a:p>
          <a:p>
            <a:pPr marL="457200" marR="0" lvl="0" indent="-355600" algn="l" rtl="0">
              <a:lnSpc>
                <a:spcPct val="100000"/>
              </a:lnSpc>
              <a:spcBef>
                <a:spcPts val="0"/>
              </a:spcBef>
              <a:spcAft>
                <a:spcPts val="0"/>
              </a:spcAft>
              <a:buSzPts val="2000"/>
              <a:buChar char="●"/>
            </a:pPr>
            <a:r>
              <a:rPr lang="en-US"/>
              <a:t>Requires annotated text to train the model.</a:t>
            </a:r>
            <a:endParaRPr/>
          </a:p>
          <a:p>
            <a:pPr marL="914400" marR="0" lvl="1" indent="-330200" algn="l" rtl="0">
              <a:lnSpc>
                <a:spcPct val="100000"/>
              </a:lnSpc>
              <a:spcBef>
                <a:spcPts val="0"/>
              </a:spcBef>
              <a:spcAft>
                <a:spcPts val="0"/>
              </a:spcAft>
              <a:buSzPts val="1600"/>
              <a:buChar char="○"/>
            </a:pPr>
            <a:r>
              <a:rPr lang="en-US">
                <a:solidFill>
                  <a:srgbClr val="FF0000"/>
                </a:solidFill>
              </a:rPr>
              <a:t>Bad news!</a:t>
            </a:r>
            <a:r>
              <a:rPr lang="en-US"/>
              <a:t> Often the biggest challenge.</a:t>
            </a:r>
            <a:br>
              <a:rPr lang="en-US"/>
            </a:br>
            <a:endParaRPr/>
          </a:p>
        </p:txBody>
      </p:sp>
      <p:sp>
        <p:nvSpPr>
          <p:cNvPr id="169" name="Google Shape;169;g5f330d9a95_0_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5f330d9a95_0_21"/>
          <p:cNvSpPr txBox="1">
            <a:spLocks noGrp="1"/>
          </p:cNvSpPr>
          <p:nvPr>
            <p:ph type="ctrTitle"/>
          </p:nvPr>
        </p:nvSpPr>
        <p:spPr>
          <a:xfrm>
            <a:off x="510779" y="416571"/>
            <a:ext cx="8198100" cy="6294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US"/>
              <a:t>Using Word Embeddings</a:t>
            </a:r>
            <a:endParaRPr/>
          </a:p>
        </p:txBody>
      </p:sp>
      <p:sp>
        <p:nvSpPr>
          <p:cNvPr id="186" name="Google Shape;186;g5f330d9a95_0_21"/>
          <p:cNvSpPr txBox="1">
            <a:spLocks noGrp="1"/>
          </p:cNvSpPr>
          <p:nvPr>
            <p:ph type="body" idx="1"/>
          </p:nvPr>
        </p:nvSpPr>
        <p:spPr>
          <a:xfrm>
            <a:off x="510779" y="1122219"/>
            <a:ext cx="8198100" cy="3069600"/>
          </a:xfrm>
          <a:prstGeom prst="rect">
            <a:avLst/>
          </a:prstGeom>
        </p:spPr>
        <p:txBody>
          <a:bodyPr spcFirstLastPara="1" wrap="square" lIns="0" tIns="45700" rIns="91425" bIns="45700" anchor="t" anchorCtr="0">
            <a:noAutofit/>
          </a:bodyPr>
          <a:lstStyle/>
          <a:p>
            <a:pPr marL="457200" lvl="0" indent="-355600" algn="l" rtl="0">
              <a:spcBef>
                <a:spcPts val="600"/>
              </a:spcBef>
              <a:spcAft>
                <a:spcPts val="0"/>
              </a:spcAft>
              <a:buSzPts val="2000"/>
              <a:buChar char="●"/>
            </a:pPr>
            <a:r>
              <a:rPr lang="en-US" dirty="0"/>
              <a:t>Word embeddings capture context of words.</a:t>
            </a:r>
            <a:endParaRPr dirty="0"/>
          </a:p>
          <a:p>
            <a:pPr marL="914400" lvl="1" indent="-330200" algn="l" rtl="0">
              <a:spcBef>
                <a:spcPts val="0"/>
              </a:spcBef>
              <a:spcAft>
                <a:spcPts val="0"/>
              </a:spcAft>
              <a:buSzPts val="1600"/>
              <a:buChar char="○"/>
            </a:pPr>
            <a:r>
              <a:rPr lang="en-US" dirty="0"/>
              <a:t>Started by word2vec in 2013.</a:t>
            </a:r>
            <a:br>
              <a:rPr lang="en-US" dirty="0"/>
            </a:br>
            <a:endParaRPr dirty="0"/>
          </a:p>
          <a:p>
            <a:pPr marL="457200" lvl="0" indent="-355600" algn="l" rtl="0">
              <a:spcBef>
                <a:spcPts val="0"/>
              </a:spcBef>
              <a:spcAft>
                <a:spcPts val="0"/>
              </a:spcAft>
              <a:buSzPts val="2000"/>
              <a:buChar char="●"/>
            </a:pPr>
            <a:r>
              <a:rPr lang="en-US" dirty="0"/>
              <a:t>Can also handle out-of-vocabulary (OOV) words by operating on </a:t>
            </a:r>
            <a:r>
              <a:rPr lang="en-US" dirty="0" err="1"/>
              <a:t>subwords</a:t>
            </a:r>
            <a:r>
              <a:rPr lang="en-US" dirty="0"/>
              <a:t>, </a:t>
            </a:r>
            <a:r>
              <a:rPr lang="en-US" dirty="0" err="1"/>
              <a:t>e.g</a:t>
            </a:r>
            <a:r>
              <a:rPr lang="en-US" dirty="0"/>
              <a:t> BERT, </a:t>
            </a:r>
            <a:r>
              <a:rPr lang="en-US" dirty="0" err="1"/>
              <a:t>ELMo</a:t>
            </a:r>
            <a:r>
              <a:rPr lang="en-US" dirty="0"/>
              <a:t>, </a:t>
            </a:r>
            <a:r>
              <a:rPr lang="en-US" dirty="0" err="1"/>
              <a:t>FastText</a:t>
            </a:r>
            <a:r>
              <a:rPr lang="en-US" dirty="0"/>
              <a:t>.</a:t>
            </a:r>
            <a:br>
              <a:rPr lang="en-US" dirty="0"/>
            </a:br>
            <a:endParaRPr dirty="0"/>
          </a:p>
          <a:p>
            <a:pPr marL="457200" lvl="0" indent="-355600" algn="l" rtl="0">
              <a:spcBef>
                <a:spcPts val="0"/>
              </a:spcBef>
              <a:spcAft>
                <a:spcPts val="0"/>
              </a:spcAft>
              <a:buSzPts val="2000"/>
              <a:buChar char="●"/>
            </a:pPr>
            <a:r>
              <a:rPr lang="en-US" dirty="0"/>
              <a:t>Can fine tune pre-trained model if you have your own dataset.</a:t>
            </a:r>
            <a:endParaRPr dirty="0"/>
          </a:p>
          <a:p>
            <a:pPr marL="914400" lvl="1" indent="-330200" algn="l" rtl="0">
              <a:spcBef>
                <a:spcPts val="0"/>
              </a:spcBef>
              <a:spcAft>
                <a:spcPts val="0"/>
              </a:spcAft>
              <a:buSzPts val="1600"/>
              <a:buChar char="○"/>
            </a:pPr>
            <a:r>
              <a:rPr lang="en-US" dirty="0"/>
              <a:t>Use </a:t>
            </a:r>
            <a:r>
              <a:rPr lang="en-US" u="sng" dirty="0">
                <a:solidFill>
                  <a:schemeClr val="hlink"/>
                </a:solidFill>
                <a:hlinkClick r:id="rId3"/>
              </a:rPr>
              <a:t>BERT’s pre-trained models</a:t>
            </a:r>
            <a:r>
              <a:rPr lang="en-US" dirty="0"/>
              <a:t> trained from Wikipedia.</a:t>
            </a:r>
            <a:endParaRPr dirty="0"/>
          </a:p>
          <a:p>
            <a:pPr marL="914400" lvl="1" indent="-330200" algn="l" rtl="0">
              <a:spcBef>
                <a:spcPts val="0"/>
              </a:spcBef>
              <a:spcAft>
                <a:spcPts val="0"/>
              </a:spcAft>
              <a:buSzPts val="1600"/>
              <a:buChar char="○"/>
            </a:pPr>
            <a:r>
              <a:rPr lang="en-US" dirty="0"/>
              <a:t>Fine-tune the pre-trained model on your corpus (unsupervised).</a:t>
            </a:r>
            <a:endParaRPr dirty="0"/>
          </a:p>
          <a:p>
            <a:pPr marL="0" lvl="0" indent="0" algn="l" rtl="0">
              <a:spcBef>
                <a:spcPts val="600"/>
              </a:spcBef>
              <a:spcAft>
                <a:spcPts val="0"/>
              </a:spcAft>
              <a:buNone/>
            </a:pPr>
            <a:endParaRPr dirty="0"/>
          </a:p>
        </p:txBody>
      </p:sp>
      <p:sp>
        <p:nvSpPr>
          <p:cNvPr id="187" name="Google Shape;187;g5f330d9a95_0_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g5f9ab453b6_0_167"/>
          <p:cNvSpPr txBox="1">
            <a:spLocks noGrp="1"/>
          </p:cNvSpPr>
          <p:nvPr>
            <p:ph type="ctrTitle"/>
          </p:nvPr>
        </p:nvSpPr>
        <p:spPr>
          <a:xfrm>
            <a:off x="510779" y="349515"/>
            <a:ext cx="8196300" cy="6618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US"/>
              <a:t>Me :)</a:t>
            </a:r>
            <a:endParaRPr/>
          </a:p>
        </p:txBody>
      </p:sp>
      <p:sp>
        <p:nvSpPr>
          <p:cNvPr id="45" name="Google Shape;45;g5f9ab453b6_0_167"/>
          <p:cNvSpPr txBox="1">
            <a:spLocks noGrp="1"/>
          </p:cNvSpPr>
          <p:nvPr>
            <p:ph type="body" idx="1"/>
          </p:nvPr>
        </p:nvSpPr>
        <p:spPr>
          <a:xfrm>
            <a:off x="510940" y="1130768"/>
            <a:ext cx="3941700" cy="427800"/>
          </a:xfrm>
          <a:prstGeom prst="rect">
            <a:avLst/>
          </a:prstGeom>
        </p:spPr>
        <p:txBody>
          <a:bodyPr spcFirstLastPara="1" wrap="square" lIns="0" tIns="45700" rIns="91425" bIns="45700" anchor="b" anchorCtr="0">
            <a:noAutofit/>
          </a:bodyPr>
          <a:lstStyle/>
          <a:p>
            <a:pPr marL="0" lvl="0" indent="0" algn="l" rtl="0">
              <a:spcBef>
                <a:spcPts val="0"/>
              </a:spcBef>
              <a:spcAft>
                <a:spcPts val="600"/>
              </a:spcAft>
              <a:buNone/>
            </a:pPr>
            <a:r>
              <a:rPr lang="en-US"/>
              <a:t>Jeff Zemerick</a:t>
            </a:r>
            <a:endParaRPr/>
          </a:p>
        </p:txBody>
      </p:sp>
      <p:sp>
        <p:nvSpPr>
          <p:cNvPr id="46" name="Google Shape;46;g5f9ab453b6_0_167"/>
          <p:cNvSpPr txBox="1">
            <a:spLocks noGrp="1"/>
          </p:cNvSpPr>
          <p:nvPr>
            <p:ph type="body" idx="3"/>
          </p:nvPr>
        </p:nvSpPr>
        <p:spPr>
          <a:xfrm>
            <a:off x="510774" y="1625250"/>
            <a:ext cx="5088600" cy="2579700"/>
          </a:xfrm>
          <a:prstGeom prst="rect">
            <a:avLst/>
          </a:prstGeom>
        </p:spPr>
        <p:txBody>
          <a:bodyPr spcFirstLastPara="1" wrap="square" lIns="0" tIns="45700" rIns="91425" bIns="45700" anchor="t" anchorCtr="0">
            <a:noAutofit/>
          </a:bodyPr>
          <a:lstStyle/>
          <a:p>
            <a:pPr marL="0" lvl="0" indent="0" algn="l" rtl="0">
              <a:spcBef>
                <a:spcPts val="600"/>
              </a:spcBef>
              <a:spcAft>
                <a:spcPts val="0"/>
              </a:spcAft>
              <a:buNone/>
            </a:pPr>
            <a:r>
              <a:rPr lang="en-US"/>
              <a:t>Consultant @ Mountain Fog, Inc.</a:t>
            </a:r>
            <a:endParaRPr/>
          </a:p>
          <a:p>
            <a:pPr marL="0" lvl="0" indent="0" algn="l" rtl="0">
              <a:spcBef>
                <a:spcPts val="600"/>
              </a:spcBef>
              <a:spcAft>
                <a:spcPts val="0"/>
              </a:spcAft>
              <a:buNone/>
            </a:pPr>
            <a:r>
              <a:rPr lang="en-US"/>
              <a:t>Pittsburgh, PA</a:t>
            </a:r>
            <a:endParaRPr/>
          </a:p>
          <a:p>
            <a:pPr marL="0" lvl="0" indent="0" algn="l" rtl="0">
              <a:spcBef>
                <a:spcPts val="600"/>
              </a:spcBef>
              <a:spcAft>
                <a:spcPts val="0"/>
              </a:spcAft>
              <a:buNone/>
            </a:pPr>
            <a:endParaRPr/>
          </a:p>
          <a:p>
            <a:pPr marL="0" lvl="0" indent="0" algn="l" rtl="0">
              <a:spcBef>
                <a:spcPts val="600"/>
              </a:spcBef>
              <a:spcAft>
                <a:spcPts val="0"/>
              </a:spcAft>
              <a:buNone/>
            </a:pPr>
            <a:r>
              <a:rPr lang="en-US"/>
              <a:t>      </a:t>
            </a:r>
            <a:r>
              <a:rPr lang="en-US" u="sng">
                <a:solidFill>
                  <a:schemeClr val="hlink"/>
                </a:solidFill>
                <a:hlinkClick r:id="rId3"/>
              </a:rPr>
              <a:t>@mtnfog</a:t>
            </a:r>
            <a:endParaRPr/>
          </a:p>
          <a:p>
            <a:pPr marL="0" lvl="0" indent="0" algn="l" rtl="0">
              <a:spcBef>
                <a:spcPts val="600"/>
              </a:spcBef>
              <a:spcAft>
                <a:spcPts val="0"/>
              </a:spcAft>
              <a:buNone/>
            </a:pPr>
            <a:r>
              <a:rPr lang="en-US" u="sng">
                <a:solidFill>
                  <a:schemeClr val="hlink"/>
                </a:solidFill>
                <a:hlinkClick r:id="rId4"/>
              </a:rPr>
              <a:t>jeff.zemerick@mtnfog.com</a:t>
            </a:r>
            <a:r>
              <a:rPr lang="en-US"/>
              <a:t> | </a:t>
            </a:r>
            <a:r>
              <a:rPr lang="en-US" u="sng">
                <a:solidFill>
                  <a:schemeClr val="hlink"/>
                </a:solidFill>
                <a:hlinkClick r:id="rId5"/>
              </a:rPr>
              <a:t>www.mtnfog.com</a:t>
            </a:r>
            <a:endParaRPr/>
          </a:p>
          <a:p>
            <a:pPr marL="0" lvl="0" indent="0" algn="l" rtl="0">
              <a:spcBef>
                <a:spcPts val="600"/>
              </a:spcBef>
              <a:spcAft>
                <a:spcPts val="0"/>
              </a:spcAft>
              <a:buNone/>
            </a:pPr>
            <a:r>
              <a:rPr lang="en-US" u="sng">
                <a:solidFill>
                  <a:schemeClr val="hlink"/>
                </a:solidFill>
                <a:hlinkClick r:id="rId6"/>
              </a:rPr>
              <a:t>https://www.linkedin.com/in/jeffzemerick/</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47" name="Google Shape;47;g5f9ab453b6_0_167"/>
          <p:cNvSpPr txBox="1">
            <a:spLocks noGrp="1"/>
          </p:cNvSpPr>
          <p:nvPr>
            <p:ph type="body" idx="4"/>
          </p:nvPr>
        </p:nvSpPr>
        <p:spPr>
          <a:xfrm>
            <a:off x="4652532" y="1625242"/>
            <a:ext cx="4054500" cy="2579700"/>
          </a:xfrm>
          <a:prstGeom prst="rect">
            <a:avLst/>
          </a:prstGeom>
        </p:spPr>
        <p:txBody>
          <a:bodyPr spcFirstLastPara="1" wrap="square" lIns="0" tIns="45700" rIns="91425" bIns="45700" anchor="t" anchorCtr="0">
            <a:noAutofit/>
          </a:bodyPr>
          <a:lstStyle/>
          <a:p>
            <a:pPr marL="0" lvl="0" indent="0" algn="l" rtl="0">
              <a:spcBef>
                <a:spcPts val="600"/>
              </a:spcBef>
              <a:spcAft>
                <a:spcPts val="0"/>
              </a:spcAft>
              <a:buNone/>
            </a:pPr>
            <a:r>
              <a:rPr lang="en-US"/>
              <a:t>ASF Member</a:t>
            </a:r>
            <a:endParaRPr/>
          </a:p>
          <a:p>
            <a:pPr marL="0" lvl="0" indent="0" algn="l" rtl="0">
              <a:spcBef>
                <a:spcPts val="600"/>
              </a:spcBef>
              <a:spcAft>
                <a:spcPts val="0"/>
              </a:spcAft>
              <a:buNone/>
            </a:pPr>
            <a:r>
              <a:rPr lang="en-US"/>
              <a:t>Apache OpenNLP Committer / PMC</a:t>
            </a:r>
            <a:endParaRPr/>
          </a:p>
        </p:txBody>
      </p:sp>
      <p:pic>
        <p:nvPicPr>
          <p:cNvPr id="48" name="Google Shape;48;g5f9ab453b6_0_167"/>
          <p:cNvPicPr preferRelativeResize="0"/>
          <p:nvPr/>
        </p:nvPicPr>
        <p:blipFill>
          <a:blip r:embed="rId7">
            <a:alphaModFix/>
          </a:blip>
          <a:stretch>
            <a:fillRect/>
          </a:stretch>
        </p:blipFill>
        <p:spPr>
          <a:xfrm>
            <a:off x="510775" y="2719750"/>
            <a:ext cx="282100" cy="282100"/>
          </a:xfrm>
          <a:prstGeom prst="rect">
            <a:avLst/>
          </a:prstGeom>
          <a:noFill/>
          <a:ln>
            <a:noFill/>
          </a:ln>
        </p:spPr>
      </p:pic>
      <p:pic>
        <p:nvPicPr>
          <p:cNvPr id="49" name="Google Shape;49;g5f9ab453b6_0_167">
            <a:hlinkClick r:id="rId8"/>
          </p:cNvPr>
          <p:cNvPicPr preferRelativeResize="0"/>
          <p:nvPr/>
        </p:nvPicPr>
        <p:blipFill>
          <a:blip r:embed="rId9">
            <a:alphaModFix/>
          </a:blip>
          <a:stretch>
            <a:fillRect/>
          </a:stretch>
        </p:blipFill>
        <p:spPr>
          <a:xfrm>
            <a:off x="2262200" y="2014753"/>
            <a:ext cx="1183900" cy="371475"/>
          </a:xfrm>
          <a:prstGeom prst="rect">
            <a:avLst/>
          </a:prstGeom>
          <a:noFill/>
          <a:ln>
            <a:noFill/>
          </a:ln>
        </p:spPr>
      </p:pic>
      <p:sp>
        <p:nvSpPr>
          <p:cNvPr id="50" name="Google Shape;50;g5f9ab453b6_0_16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5f9ab453b6_0_97"/>
          <p:cNvSpPr txBox="1">
            <a:spLocks noGrp="1"/>
          </p:cNvSpPr>
          <p:nvPr>
            <p:ph type="ctrTitle"/>
          </p:nvPr>
        </p:nvSpPr>
        <p:spPr>
          <a:xfrm>
            <a:off x="510779" y="416571"/>
            <a:ext cx="8198100" cy="6294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US"/>
              <a:t>Word Embeddings</a:t>
            </a:r>
            <a:endParaRPr/>
          </a:p>
        </p:txBody>
      </p:sp>
      <p:pic>
        <p:nvPicPr>
          <p:cNvPr id="177" name="Google Shape;177;g5f9ab453b6_0_97"/>
          <p:cNvPicPr preferRelativeResize="0"/>
          <p:nvPr/>
        </p:nvPicPr>
        <p:blipFill>
          <a:blip r:embed="rId3">
            <a:alphaModFix/>
          </a:blip>
          <a:stretch>
            <a:fillRect/>
          </a:stretch>
        </p:blipFill>
        <p:spPr>
          <a:xfrm>
            <a:off x="1245320" y="1045971"/>
            <a:ext cx="6729017" cy="2612673"/>
          </a:xfrm>
          <a:prstGeom prst="rect">
            <a:avLst/>
          </a:prstGeom>
          <a:noFill/>
          <a:ln>
            <a:noFill/>
          </a:ln>
        </p:spPr>
      </p:pic>
      <p:sp>
        <p:nvSpPr>
          <p:cNvPr id="178" name="Google Shape;178;g5f9ab453b6_0_97"/>
          <p:cNvSpPr txBox="1"/>
          <p:nvPr/>
        </p:nvSpPr>
        <p:spPr>
          <a:xfrm>
            <a:off x="1956600" y="3965300"/>
            <a:ext cx="5230800" cy="16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t>Source: </a:t>
            </a:r>
            <a:r>
              <a:rPr lang="en-US" sz="1100" u="sng">
                <a:solidFill>
                  <a:schemeClr val="hlink"/>
                </a:solidFill>
                <a:hlinkClick r:id="rId4"/>
              </a:rPr>
              <a:t>https://www.tensorflow.org/tutorials/representation/word2vec</a:t>
            </a:r>
            <a:endParaRPr sz="1100"/>
          </a:p>
        </p:txBody>
      </p:sp>
      <p:sp>
        <p:nvSpPr>
          <p:cNvPr id="179" name="Google Shape;179;g5f9ab453b6_0_9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5f9ab453b6_0_110"/>
          <p:cNvSpPr txBox="1">
            <a:spLocks noGrp="1"/>
          </p:cNvSpPr>
          <p:nvPr>
            <p:ph type="ctrTitle"/>
          </p:nvPr>
        </p:nvSpPr>
        <p:spPr>
          <a:xfrm>
            <a:off x="510779" y="416571"/>
            <a:ext cx="8198100" cy="6294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US"/>
              <a:t>Breaking Text into Subwords</a:t>
            </a:r>
            <a:endParaRPr/>
          </a:p>
        </p:txBody>
      </p:sp>
      <p:sp>
        <p:nvSpPr>
          <p:cNvPr id="194" name="Google Shape;194;g5f9ab453b6_0_110"/>
          <p:cNvSpPr txBox="1">
            <a:spLocks noGrp="1"/>
          </p:cNvSpPr>
          <p:nvPr>
            <p:ph type="body" idx="1"/>
          </p:nvPr>
        </p:nvSpPr>
        <p:spPr>
          <a:xfrm>
            <a:off x="510775" y="2080674"/>
            <a:ext cx="8198100" cy="705600"/>
          </a:xfrm>
          <a:prstGeom prst="rect">
            <a:avLst/>
          </a:prstGeom>
        </p:spPr>
        <p:txBody>
          <a:bodyPr spcFirstLastPara="1" wrap="square" lIns="0" tIns="45700" rIns="91425" bIns="45700" anchor="t" anchorCtr="0">
            <a:noAutofit/>
          </a:bodyPr>
          <a:lstStyle/>
          <a:p>
            <a:pPr marL="0" lvl="0" indent="0" algn="ctr" rtl="0">
              <a:spcBef>
                <a:spcPts val="600"/>
              </a:spcBef>
              <a:spcAft>
                <a:spcPts val="0"/>
              </a:spcAft>
              <a:buNone/>
            </a:pPr>
            <a:r>
              <a:rPr lang="en-US"/>
              <a:t>"positional addition contextual"</a:t>
            </a:r>
            <a:endParaRPr/>
          </a:p>
        </p:txBody>
      </p:sp>
      <p:sp>
        <p:nvSpPr>
          <p:cNvPr id="195" name="Google Shape;195;g5f9ab453b6_0_1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5f9ab453b6_0_117"/>
          <p:cNvSpPr txBox="1">
            <a:spLocks noGrp="1"/>
          </p:cNvSpPr>
          <p:nvPr>
            <p:ph type="ctrTitle"/>
          </p:nvPr>
        </p:nvSpPr>
        <p:spPr>
          <a:xfrm>
            <a:off x="510779" y="416571"/>
            <a:ext cx="8198100" cy="6294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US"/>
              <a:t>Breaking Text into Subwords</a:t>
            </a:r>
            <a:endParaRPr/>
          </a:p>
        </p:txBody>
      </p:sp>
      <p:sp>
        <p:nvSpPr>
          <p:cNvPr id="202" name="Google Shape;202;g5f9ab453b6_0_117"/>
          <p:cNvSpPr txBox="1">
            <a:spLocks noGrp="1"/>
          </p:cNvSpPr>
          <p:nvPr>
            <p:ph type="body" idx="1"/>
          </p:nvPr>
        </p:nvSpPr>
        <p:spPr>
          <a:xfrm>
            <a:off x="510775" y="2080674"/>
            <a:ext cx="8198100" cy="705600"/>
          </a:xfrm>
          <a:prstGeom prst="rect">
            <a:avLst/>
          </a:prstGeom>
        </p:spPr>
        <p:txBody>
          <a:bodyPr spcFirstLastPara="1" wrap="square" lIns="0" tIns="45700" rIns="91425" bIns="45700" anchor="t" anchorCtr="0">
            <a:noAutofit/>
          </a:bodyPr>
          <a:lstStyle/>
          <a:p>
            <a:pPr marL="0" lvl="0" indent="0" algn="ctr" rtl="0">
              <a:spcBef>
                <a:spcPts val="600"/>
              </a:spcBef>
              <a:spcAft>
                <a:spcPts val="0"/>
              </a:spcAft>
              <a:buNone/>
            </a:pPr>
            <a:r>
              <a:rPr lang="en-US"/>
              <a:t>"posi</a:t>
            </a:r>
            <a:r>
              <a:rPr lang="en-US">
                <a:solidFill>
                  <a:srgbClr val="FF0000"/>
                </a:solidFill>
              </a:rPr>
              <a:t>X</a:t>
            </a:r>
            <a:r>
              <a:rPr lang="en-US"/>
              <a:t>onal addi</a:t>
            </a:r>
            <a:r>
              <a:rPr lang="en-US">
                <a:solidFill>
                  <a:srgbClr val="FF0000"/>
                </a:solidFill>
              </a:rPr>
              <a:t>X</a:t>
            </a:r>
            <a:r>
              <a:rPr lang="en-US"/>
              <a:t>on contextual"</a:t>
            </a:r>
            <a:endParaRPr/>
          </a:p>
          <a:p>
            <a:pPr marL="0" lvl="0" indent="0" algn="ctr" rtl="0">
              <a:spcBef>
                <a:spcPts val="600"/>
              </a:spcBef>
              <a:spcAft>
                <a:spcPts val="0"/>
              </a:spcAft>
              <a:buNone/>
            </a:pPr>
            <a:endParaRPr/>
          </a:p>
          <a:p>
            <a:pPr marL="0" lvl="0" indent="0" algn="ctr" rtl="0">
              <a:spcBef>
                <a:spcPts val="600"/>
              </a:spcBef>
              <a:spcAft>
                <a:spcPts val="0"/>
              </a:spcAft>
              <a:buNone/>
            </a:pPr>
            <a:r>
              <a:rPr lang="en-US">
                <a:solidFill>
                  <a:srgbClr val="FF0000"/>
                </a:solidFill>
              </a:rPr>
              <a:t>X</a:t>
            </a:r>
            <a:r>
              <a:rPr lang="en-US"/>
              <a:t>=ti</a:t>
            </a:r>
            <a:endParaRPr/>
          </a:p>
        </p:txBody>
      </p:sp>
      <p:sp>
        <p:nvSpPr>
          <p:cNvPr id="203" name="Google Shape;203;g5f9ab453b6_0_117"/>
          <p:cNvSpPr txBox="1"/>
          <p:nvPr/>
        </p:nvSpPr>
        <p:spPr>
          <a:xfrm>
            <a:off x="3637550" y="2786275"/>
            <a:ext cx="545700" cy="109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a:t>{</a:t>
            </a:r>
            <a:endParaRPr sz="6000"/>
          </a:p>
        </p:txBody>
      </p:sp>
      <p:sp>
        <p:nvSpPr>
          <p:cNvPr id="204" name="Google Shape;204;g5f9ab453b6_0_117"/>
          <p:cNvSpPr txBox="1"/>
          <p:nvPr/>
        </p:nvSpPr>
        <p:spPr>
          <a:xfrm>
            <a:off x="2342575" y="3259250"/>
            <a:ext cx="1229400" cy="291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t>Subwords</a:t>
            </a:r>
            <a:endParaRPr/>
          </a:p>
        </p:txBody>
      </p:sp>
      <p:sp>
        <p:nvSpPr>
          <p:cNvPr id="205" name="Google Shape;205;g5f9ab453b6_0_1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5f9ab453b6_0_123"/>
          <p:cNvSpPr txBox="1">
            <a:spLocks noGrp="1"/>
          </p:cNvSpPr>
          <p:nvPr>
            <p:ph type="ctrTitle"/>
          </p:nvPr>
        </p:nvSpPr>
        <p:spPr>
          <a:xfrm>
            <a:off x="510779" y="416571"/>
            <a:ext cx="8198100" cy="6294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US"/>
              <a:t>Breaking Text into Subwords</a:t>
            </a:r>
            <a:endParaRPr/>
          </a:p>
        </p:txBody>
      </p:sp>
      <p:sp>
        <p:nvSpPr>
          <p:cNvPr id="212" name="Google Shape;212;g5f9ab453b6_0_123"/>
          <p:cNvSpPr txBox="1">
            <a:spLocks noGrp="1"/>
          </p:cNvSpPr>
          <p:nvPr>
            <p:ph type="body" idx="1"/>
          </p:nvPr>
        </p:nvSpPr>
        <p:spPr>
          <a:xfrm>
            <a:off x="510775" y="2080674"/>
            <a:ext cx="8198100" cy="705600"/>
          </a:xfrm>
          <a:prstGeom prst="rect">
            <a:avLst/>
          </a:prstGeom>
        </p:spPr>
        <p:txBody>
          <a:bodyPr spcFirstLastPara="1" wrap="square" lIns="0" tIns="45700" rIns="91425" bIns="45700" anchor="t" anchorCtr="0">
            <a:noAutofit/>
          </a:bodyPr>
          <a:lstStyle/>
          <a:p>
            <a:pPr marL="0" lvl="0" indent="0" algn="ctr" rtl="0">
              <a:spcBef>
                <a:spcPts val="600"/>
              </a:spcBef>
              <a:spcAft>
                <a:spcPts val="0"/>
              </a:spcAft>
              <a:buNone/>
            </a:pPr>
            <a:r>
              <a:rPr lang="en-US"/>
              <a:t>"posi</a:t>
            </a:r>
            <a:r>
              <a:rPr lang="en-US">
                <a:solidFill>
                  <a:srgbClr val="FF0000"/>
                </a:solidFill>
              </a:rPr>
              <a:t>X</a:t>
            </a:r>
            <a:r>
              <a:rPr lang="en-US"/>
              <a:t>on</a:t>
            </a:r>
            <a:r>
              <a:rPr lang="en-US">
                <a:solidFill>
                  <a:srgbClr val="0000FF"/>
                </a:solidFill>
              </a:rPr>
              <a:t>Y</a:t>
            </a:r>
            <a:r>
              <a:rPr lang="en-US"/>
              <a:t> addi</a:t>
            </a:r>
            <a:r>
              <a:rPr lang="en-US">
                <a:solidFill>
                  <a:srgbClr val="FF0000"/>
                </a:solidFill>
              </a:rPr>
              <a:t>X</a:t>
            </a:r>
            <a:r>
              <a:rPr lang="en-US"/>
              <a:t>on contextu</a:t>
            </a:r>
            <a:r>
              <a:rPr lang="en-US">
                <a:solidFill>
                  <a:srgbClr val="0000FF"/>
                </a:solidFill>
              </a:rPr>
              <a:t>Y</a:t>
            </a:r>
            <a:r>
              <a:rPr lang="en-US"/>
              <a:t>"</a:t>
            </a:r>
            <a:endParaRPr/>
          </a:p>
          <a:p>
            <a:pPr marL="0" lvl="0" indent="0" algn="ctr" rtl="0">
              <a:spcBef>
                <a:spcPts val="600"/>
              </a:spcBef>
              <a:spcAft>
                <a:spcPts val="0"/>
              </a:spcAft>
              <a:buNone/>
            </a:pPr>
            <a:endParaRPr/>
          </a:p>
          <a:p>
            <a:pPr marL="0" lvl="0" indent="0" algn="ctr" rtl="0">
              <a:spcBef>
                <a:spcPts val="600"/>
              </a:spcBef>
              <a:spcAft>
                <a:spcPts val="0"/>
              </a:spcAft>
              <a:buNone/>
            </a:pPr>
            <a:r>
              <a:rPr lang="en-US">
                <a:solidFill>
                  <a:srgbClr val="FF0000"/>
                </a:solidFill>
              </a:rPr>
              <a:t>X</a:t>
            </a:r>
            <a:r>
              <a:rPr lang="en-US"/>
              <a:t>=ti</a:t>
            </a:r>
            <a:endParaRPr/>
          </a:p>
          <a:p>
            <a:pPr marL="0" lvl="0" indent="0" algn="ctr" rtl="0">
              <a:spcBef>
                <a:spcPts val="600"/>
              </a:spcBef>
              <a:spcAft>
                <a:spcPts val="0"/>
              </a:spcAft>
              <a:buNone/>
            </a:pPr>
            <a:r>
              <a:rPr lang="en-US">
                <a:solidFill>
                  <a:srgbClr val="0000FF"/>
                </a:solidFill>
              </a:rPr>
              <a:t>Y</a:t>
            </a:r>
            <a:r>
              <a:rPr lang="en-US"/>
              <a:t>=al</a:t>
            </a:r>
            <a:endParaRPr/>
          </a:p>
        </p:txBody>
      </p:sp>
      <p:sp>
        <p:nvSpPr>
          <p:cNvPr id="213" name="Google Shape;213;g5f9ab453b6_0_123"/>
          <p:cNvSpPr txBox="1"/>
          <p:nvPr/>
        </p:nvSpPr>
        <p:spPr>
          <a:xfrm>
            <a:off x="3637550" y="2786275"/>
            <a:ext cx="545700" cy="109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a:t>{</a:t>
            </a:r>
            <a:endParaRPr sz="6000"/>
          </a:p>
        </p:txBody>
      </p:sp>
      <p:sp>
        <p:nvSpPr>
          <p:cNvPr id="214" name="Google Shape;214;g5f9ab453b6_0_123"/>
          <p:cNvSpPr txBox="1"/>
          <p:nvPr/>
        </p:nvSpPr>
        <p:spPr>
          <a:xfrm>
            <a:off x="2342575" y="3259250"/>
            <a:ext cx="1229400" cy="291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t>Subwords</a:t>
            </a:r>
            <a:endParaRPr/>
          </a:p>
        </p:txBody>
      </p:sp>
      <p:sp>
        <p:nvSpPr>
          <p:cNvPr id="215" name="Google Shape;215;g5f9ab453b6_0_1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5f9ab453b6_0_135"/>
          <p:cNvSpPr txBox="1">
            <a:spLocks noGrp="1"/>
          </p:cNvSpPr>
          <p:nvPr>
            <p:ph type="ctrTitle"/>
          </p:nvPr>
        </p:nvSpPr>
        <p:spPr>
          <a:xfrm>
            <a:off x="510779" y="416571"/>
            <a:ext cx="8198100" cy="6294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US"/>
              <a:t>Breaking Text into Subwords</a:t>
            </a:r>
            <a:endParaRPr/>
          </a:p>
        </p:txBody>
      </p:sp>
      <p:sp>
        <p:nvSpPr>
          <p:cNvPr id="222" name="Google Shape;222;g5f9ab453b6_0_135"/>
          <p:cNvSpPr txBox="1">
            <a:spLocks noGrp="1"/>
          </p:cNvSpPr>
          <p:nvPr>
            <p:ph type="body" idx="1"/>
          </p:nvPr>
        </p:nvSpPr>
        <p:spPr>
          <a:xfrm>
            <a:off x="510775" y="2080674"/>
            <a:ext cx="8198100" cy="705600"/>
          </a:xfrm>
          <a:prstGeom prst="rect">
            <a:avLst/>
          </a:prstGeom>
        </p:spPr>
        <p:txBody>
          <a:bodyPr spcFirstLastPara="1" wrap="square" lIns="0" tIns="45700" rIns="91425" bIns="45700" anchor="t" anchorCtr="0">
            <a:noAutofit/>
          </a:bodyPr>
          <a:lstStyle/>
          <a:p>
            <a:pPr marL="0" lvl="0" indent="0" algn="ctr" rtl="0">
              <a:spcBef>
                <a:spcPts val="600"/>
              </a:spcBef>
              <a:spcAft>
                <a:spcPts val="0"/>
              </a:spcAft>
              <a:buNone/>
            </a:pPr>
            <a:r>
              <a:rPr lang="en-US"/>
              <a:t>"posi</a:t>
            </a:r>
            <a:r>
              <a:rPr lang="en-US">
                <a:solidFill>
                  <a:srgbClr val="FF00FF"/>
                </a:solidFill>
              </a:rPr>
              <a:t>Z</a:t>
            </a:r>
            <a:r>
              <a:rPr lang="en-US"/>
              <a:t>n</a:t>
            </a:r>
            <a:r>
              <a:rPr lang="en-US">
                <a:solidFill>
                  <a:srgbClr val="0000FF"/>
                </a:solidFill>
              </a:rPr>
              <a:t>Y</a:t>
            </a:r>
            <a:r>
              <a:rPr lang="en-US"/>
              <a:t> addi</a:t>
            </a:r>
            <a:r>
              <a:rPr lang="en-US">
                <a:solidFill>
                  <a:srgbClr val="FF00FF"/>
                </a:solidFill>
              </a:rPr>
              <a:t>Z</a:t>
            </a:r>
            <a:r>
              <a:rPr lang="en-US"/>
              <a:t>n contextu</a:t>
            </a:r>
            <a:r>
              <a:rPr lang="en-US">
                <a:solidFill>
                  <a:srgbClr val="0000FF"/>
                </a:solidFill>
              </a:rPr>
              <a:t>Y</a:t>
            </a:r>
            <a:r>
              <a:rPr lang="en-US"/>
              <a:t>"</a:t>
            </a:r>
            <a:endParaRPr/>
          </a:p>
          <a:p>
            <a:pPr marL="0" lvl="0" indent="0" algn="ctr" rtl="0">
              <a:spcBef>
                <a:spcPts val="600"/>
              </a:spcBef>
              <a:spcAft>
                <a:spcPts val="0"/>
              </a:spcAft>
              <a:buNone/>
            </a:pPr>
            <a:endParaRPr/>
          </a:p>
          <a:p>
            <a:pPr marL="0" lvl="0" indent="0" algn="ctr" rtl="0">
              <a:spcBef>
                <a:spcPts val="600"/>
              </a:spcBef>
              <a:spcAft>
                <a:spcPts val="0"/>
              </a:spcAft>
              <a:buNone/>
            </a:pPr>
            <a:r>
              <a:rPr lang="en-US">
                <a:solidFill>
                  <a:srgbClr val="FF0000"/>
                </a:solidFill>
              </a:rPr>
              <a:t>X</a:t>
            </a:r>
            <a:r>
              <a:rPr lang="en-US"/>
              <a:t>=ti</a:t>
            </a:r>
            <a:endParaRPr/>
          </a:p>
          <a:p>
            <a:pPr marL="0" lvl="0" indent="0" algn="ctr" rtl="0">
              <a:spcBef>
                <a:spcPts val="600"/>
              </a:spcBef>
              <a:spcAft>
                <a:spcPts val="0"/>
              </a:spcAft>
              <a:buNone/>
            </a:pPr>
            <a:r>
              <a:rPr lang="en-US">
                <a:solidFill>
                  <a:srgbClr val="0000FF"/>
                </a:solidFill>
              </a:rPr>
              <a:t>Y</a:t>
            </a:r>
            <a:r>
              <a:rPr lang="en-US"/>
              <a:t>=al</a:t>
            </a:r>
            <a:endParaRPr/>
          </a:p>
          <a:p>
            <a:pPr marL="0" lvl="0" indent="0" algn="ctr" rtl="0">
              <a:spcBef>
                <a:spcPts val="600"/>
              </a:spcBef>
              <a:spcAft>
                <a:spcPts val="0"/>
              </a:spcAft>
              <a:buNone/>
            </a:pPr>
            <a:r>
              <a:rPr lang="en-US">
                <a:solidFill>
                  <a:srgbClr val="FF00FF"/>
                </a:solidFill>
              </a:rPr>
              <a:t>Z</a:t>
            </a:r>
            <a:r>
              <a:rPr lang="en-US"/>
              <a:t>=</a:t>
            </a:r>
            <a:r>
              <a:rPr lang="en-US">
                <a:solidFill>
                  <a:srgbClr val="FF0000"/>
                </a:solidFill>
              </a:rPr>
              <a:t>X</a:t>
            </a:r>
            <a:r>
              <a:rPr lang="en-US"/>
              <a:t>o</a:t>
            </a:r>
            <a:endParaRPr/>
          </a:p>
        </p:txBody>
      </p:sp>
      <p:sp>
        <p:nvSpPr>
          <p:cNvPr id="223" name="Google Shape;223;g5f9ab453b6_0_135"/>
          <p:cNvSpPr txBox="1"/>
          <p:nvPr/>
        </p:nvSpPr>
        <p:spPr>
          <a:xfrm>
            <a:off x="3637550" y="2786275"/>
            <a:ext cx="545700" cy="109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a:t>{</a:t>
            </a:r>
            <a:endParaRPr sz="6000"/>
          </a:p>
        </p:txBody>
      </p:sp>
      <p:sp>
        <p:nvSpPr>
          <p:cNvPr id="224" name="Google Shape;224;g5f9ab453b6_0_135"/>
          <p:cNvSpPr txBox="1"/>
          <p:nvPr/>
        </p:nvSpPr>
        <p:spPr>
          <a:xfrm>
            <a:off x="2342575" y="3259250"/>
            <a:ext cx="1229400" cy="291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t>Subwords</a:t>
            </a:r>
            <a:endParaRPr/>
          </a:p>
        </p:txBody>
      </p:sp>
      <p:sp>
        <p:nvSpPr>
          <p:cNvPr id="225" name="Google Shape;225;g5f9ab453b6_0_1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5f9ab453b6_0_141"/>
          <p:cNvSpPr txBox="1">
            <a:spLocks noGrp="1"/>
          </p:cNvSpPr>
          <p:nvPr>
            <p:ph type="ctrTitle"/>
          </p:nvPr>
        </p:nvSpPr>
        <p:spPr>
          <a:xfrm>
            <a:off x="510779" y="416571"/>
            <a:ext cx="8198100" cy="6294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US"/>
              <a:t>Breaking Text into Subwords</a:t>
            </a:r>
            <a:endParaRPr/>
          </a:p>
        </p:txBody>
      </p:sp>
      <p:sp>
        <p:nvSpPr>
          <p:cNvPr id="232" name="Google Shape;232;g5f9ab453b6_0_141"/>
          <p:cNvSpPr txBox="1">
            <a:spLocks noGrp="1"/>
          </p:cNvSpPr>
          <p:nvPr>
            <p:ph type="body" idx="1"/>
          </p:nvPr>
        </p:nvSpPr>
        <p:spPr>
          <a:xfrm>
            <a:off x="510775" y="2080674"/>
            <a:ext cx="8198100" cy="705600"/>
          </a:xfrm>
          <a:prstGeom prst="rect">
            <a:avLst/>
          </a:prstGeom>
        </p:spPr>
        <p:txBody>
          <a:bodyPr spcFirstLastPara="1" wrap="square" lIns="0" tIns="45700" rIns="91425" bIns="45700" anchor="t" anchorCtr="0">
            <a:noAutofit/>
          </a:bodyPr>
          <a:lstStyle/>
          <a:p>
            <a:pPr marL="0" lvl="0" indent="0" algn="ctr" rtl="0">
              <a:spcBef>
                <a:spcPts val="600"/>
              </a:spcBef>
              <a:spcAft>
                <a:spcPts val="0"/>
              </a:spcAft>
              <a:buNone/>
            </a:pPr>
            <a:r>
              <a:rPr lang="en-US"/>
              <a:t>"posi</a:t>
            </a:r>
            <a:r>
              <a:rPr lang="en-US">
                <a:solidFill>
                  <a:srgbClr val="FF00FF"/>
                </a:solidFill>
              </a:rPr>
              <a:t>Z</a:t>
            </a:r>
            <a:r>
              <a:rPr lang="en-US"/>
              <a:t>n</a:t>
            </a:r>
            <a:r>
              <a:rPr lang="en-US">
                <a:solidFill>
                  <a:srgbClr val="0000FF"/>
                </a:solidFill>
              </a:rPr>
              <a:t>Y</a:t>
            </a:r>
            <a:r>
              <a:rPr lang="en-US"/>
              <a:t> addi</a:t>
            </a:r>
            <a:r>
              <a:rPr lang="en-US">
                <a:solidFill>
                  <a:srgbClr val="FF00FF"/>
                </a:solidFill>
              </a:rPr>
              <a:t>Z</a:t>
            </a:r>
            <a:r>
              <a:rPr lang="en-US"/>
              <a:t>n contextu</a:t>
            </a:r>
            <a:r>
              <a:rPr lang="en-US">
                <a:solidFill>
                  <a:srgbClr val="0000FF"/>
                </a:solidFill>
              </a:rPr>
              <a:t>Y</a:t>
            </a:r>
            <a:r>
              <a:rPr lang="en-US"/>
              <a:t>"</a:t>
            </a:r>
            <a:endParaRPr/>
          </a:p>
          <a:p>
            <a:pPr marL="0" lvl="0" indent="0" algn="ctr" rtl="0">
              <a:spcBef>
                <a:spcPts val="600"/>
              </a:spcBef>
              <a:spcAft>
                <a:spcPts val="0"/>
              </a:spcAft>
              <a:buNone/>
            </a:pPr>
            <a:endParaRPr/>
          </a:p>
          <a:p>
            <a:pPr marL="0" lvl="0" indent="0" algn="ctr" rtl="0">
              <a:spcBef>
                <a:spcPts val="600"/>
              </a:spcBef>
              <a:spcAft>
                <a:spcPts val="0"/>
              </a:spcAft>
              <a:buNone/>
            </a:pPr>
            <a:r>
              <a:rPr lang="en-US">
                <a:solidFill>
                  <a:srgbClr val="FF0000"/>
                </a:solidFill>
              </a:rPr>
              <a:t>X</a:t>
            </a:r>
            <a:r>
              <a:rPr lang="en-US"/>
              <a:t>=ti</a:t>
            </a:r>
            <a:endParaRPr/>
          </a:p>
          <a:p>
            <a:pPr marL="0" lvl="0" indent="0" algn="ctr" rtl="0">
              <a:spcBef>
                <a:spcPts val="600"/>
              </a:spcBef>
              <a:spcAft>
                <a:spcPts val="0"/>
              </a:spcAft>
              <a:buNone/>
            </a:pPr>
            <a:r>
              <a:rPr lang="en-US">
                <a:solidFill>
                  <a:srgbClr val="0000FF"/>
                </a:solidFill>
              </a:rPr>
              <a:t>Y</a:t>
            </a:r>
            <a:r>
              <a:rPr lang="en-US"/>
              <a:t>=al</a:t>
            </a:r>
            <a:endParaRPr/>
          </a:p>
          <a:p>
            <a:pPr marL="0" lvl="0" indent="0" algn="ctr" rtl="0">
              <a:spcBef>
                <a:spcPts val="600"/>
              </a:spcBef>
              <a:spcAft>
                <a:spcPts val="0"/>
              </a:spcAft>
              <a:buNone/>
            </a:pPr>
            <a:r>
              <a:rPr lang="en-US">
                <a:solidFill>
                  <a:srgbClr val="FF00FF"/>
                </a:solidFill>
              </a:rPr>
              <a:t>Z</a:t>
            </a:r>
            <a:r>
              <a:rPr lang="en-US"/>
              <a:t>=</a:t>
            </a:r>
            <a:r>
              <a:rPr lang="en-US">
                <a:solidFill>
                  <a:srgbClr val="FF0000"/>
                </a:solidFill>
              </a:rPr>
              <a:t>X</a:t>
            </a:r>
            <a:r>
              <a:rPr lang="en-US"/>
              <a:t>o</a:t>
            </a:r>
            <a:endParaRPr/>
          </a:p>
        </p:txBody>
      </p:sp>
      <p:sp>
        <p:nvSpPr>
          <p:cNvPr id="233" name="Google Shape;233;g5f9ab453b6_0_141"/>
          <p:cNvSpPr txBox="1"/>
          <p:nvPr/>
        </p:nvSpPr>
        <p:spPr>
          <a:xfrm>
            <a:off x="5994675" y="2982800"/>
            <a:ext cx="2800800" cy="10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Can now recognize new words as combinations of previously seen subwords.</a:t>
            </a:r>
            <a:endParaRPr/>
          </a:p>
        </p:txBody>
      </p:sp>
      <p:sp>
        <p:nvSpPr>
          <p:cNvPr id="234" name="Google Shape;234;g5f9ab453b6_0_141"/>
          <p:cNvSpPr txBox="1"/>
          <p:nvPr/>
        </p:nvSpPr>
        <p:spPr>
          <a:xfrm>
            <a:off x="3637550" y="2786275"/>
            <a:ext cx="545700" cy="109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a:t>{</a:t>
            </a:r>
            <a:endParaRPr sz="6000"/>
          </a:p>
        </p:txBody>
      </p:sp>
      <p:sp>
        <p:nvSpPr>
          <p:cNvPr id="235" name="Google Shape;235;g5f9ab453b6_0_141"/>
          <p:cNvSpPr txBox="1"/>
          <p:nvPr/>
        </p:nvSpPr>
        <p:spPr>
          <a:xfrm>
            <a:off x="2342575" y="3259250"/>
            <a:ext cx="1229400" cy="291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t>Subwords</a:t>
            </a:r>
            <a:endParaRPr/>
          </a:p>
        </p:txBody>
      </p:sp>
      <p:sp>
        <p:nvSpPr>
          <p:cNvPr id="236" name="Google Shape;236;g5f9ab453b6_0_1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5f330d9a95_0_63"/>
          <p:cNvSpPr txBox="1">
            <a:spLocks noGrp="1"/>
          </p:cNvSpPr>
          <p:nvPr>
            <p:ph type="ctrTitle"/>
          </p:nvPr>
        </p:nvSpPr>
        <p:spPr>
          <a:xfrm>
            <a:off x="510779" y="416571"/>
            <a:ext cx="8198100" cy="6294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US"/>
              <a:t>Combinations of Methods</a:t>
            </a:r>
            <a:endParaRPr/>
          </a:p>
        </p:txBody>
      </p:sp>
      <p:sp>
        <p:nvSpPr>
          <p:cNvPr id="243" name="Google Shape;243;g5f330d9a95_0_63"/>
          <p:cNvSpPr txBox="1">
            <a:spLocks noGrp="1"/>
          </p:cNvSpPr>
          <p:nvPr>
            <p:ph type="body" idx="1"/>
          </p:nvPr>
        </p:nvSpPr>
        <p:spPr>
          <a:xfrm>
            <a:off x="510779" y="1122219"/>
            <a:ext cx="8198100" cy="3069600"/>
          </a:xfrm>
          <a:prstGeom prst="rect">
            <a:avLst/>
          </a:prstGeom>
        </p:spPr>
        <p:txBody>
          <a:bodyPr spcFirstLastPara="1" wrap="square" lIns="0" tIns="45700" rIns="91425" bIns="45700" anchor="t" anchorCtr="0">
            <a:noAutofit/>
          </a:bodyPr>
          <a:lstStyle/>
          <a:p>
            <a:pPr marL="457200" lvl="0" indent="-355600" algn="l" rtl="0">
              <a:spcBef>
                <a:spcPts val="600"/>
              </a:spcBef>
              <a:spcAft>
                <a:spcPts val="0"/>
              </a:spcAft>
              <a:buSzPts val="2000"/>
              <a:buChar char="●"/>
            </a:pPr>
            <a:r>
              <a:rPr lang="en-US"/>
              <a:t>Dictionary of US zip codes.</a:t>
            </a:r>
            <a:endParaRPr/>
          </a:p>
          <a:p>
            <a:pPr marL="457200" lvl="0" indent="-355600" algn="l" rtl="0">
              <a:spcBef>
                <a:spcPts val="0"/>
              </a:spcBef>
              <a:spcAft>
                <a:spcPts val="0"/>
              </a:spcAft>
              <a:buSzPts val="2000"/>
              <a:buChar char="●"/>
            </a:pPr>
            <a:r>
              <a:rPr lang="en-US"/>
              <a:t>US zip codes do change (even if not often).</a:t>
            </a:r>
            <a:endParaRPr/>
          </a:p>
          <a:p>
            <a:pPr marL="457200" lvl="0" indent="-355600" algn="l" rtl="0">
              <a:spcBef>
                <a:spcPts val="0"/>
              </a:spcBef>
              <a:spcAft>
                <a:spcPts val="0"/>
              </a:spcAft>
              <a:buSzPts val="2000"/>
              <a:buChar char="●"/>
            </a:pPr>
            <a:r>
              <a:rPr lang="en-US"/>
              <a:t>Can also have a regex </a:t>
            </a:r>
            <a:r>
              <a:rPr lang="en-US">
                <a:latin typeface="Courier New"/>
                <a:ea typeface="Courier New"/>
                <a:cs typeface="Courier New"/>
                <a:sym typeface="Courier New"/>
              </a:rPr>
              <a:t>^\d{5}(-\d{4})?$</a:t>
            </a:r>
            <a:br>
              <a:rPr lang="en-US">
                <a:latin typeface="Courier New"/>
                <a:ea typeface="Courier New"/>
                <a:cs typeface="Courier New"/>
                <a:sym typeface="Courier New"/>
              </a:rPr>
            </a:br>
            <a:br>
              <a:rPr lang="en-US">
                <a:latin typeface="Courier New"/>
                <a:ea typeface="Courier New"/>
                <a:cs typeface="Courier New"/>
                <a:sym typeface="Courier New"/>
              </a:rPr>
            </a:br>
            <a:endParaRPr>
              <a:latin typeface="Courier New"/>
              <a:ea typeface="Courier New"/>
              <a:cs typeface="Courier New"/>
              <a:sym typeface="Courier New"/>
            </a:endParaRPr>
          </a:p>
          <a:p>
            <a:pPr marL="457200" lvl="0" indent="-355600" algn="l" rtl="0">
              <a:spcBef>
                <a:spcPts val="0"/>
              </a:spcBef>
              <a:spcAft>
                <a:spcPts val="0"/>
              </a:spcAft>
              <a:buSzPts val="2000"/>
              <a:buFont typeface="Courier New"/>
              <a:buChar char="●"/>
            </a:pPr>
            <a:r>
              <a:rPr lang="en-US"/>
              <a:t>Dictionary of street addresses.</a:t>
            </a:r>
            <a:endParaRPr/>
          </a:p>
          <a:p>
            <a:pPr marL="457200" lvl="0" indent="-355600" algn="l" rtl="0">
              <a:spcBef>
                <a:spcPts val="0"/>
              </a:spcBef>
              <a:spcAft>
                <a:spcPts val="0"/>
              </a:spcAft>
              <a:buSzPts val="2000"/>
              <a:buChar char="●"/>
            </a:pPr>
            <a:r>
              <a:rPr lang="en-US"/>
              <a:t>Dictionary may not be complete, streets could change.</a:t>
            </a:r>
            <a:endParaRPr/>
          </a:p>
          <a:p>
            <a:pPr marL="457200" lvl="0" indent="-355600" algn="l" rtl="0">
              <a:spcBef>
                <a:spcPts val="0"/>
              </a:spcBef>
              <a:spcAft>
                <a:spcPts val="0"/>
              </a:spcAft>
              <a:buSzPts val="2000"/>
              <a:buChar char="●"/>
            </a:pPr>
            <a:r>
              <a:rPr lang="en-US"/>
              <a:t>Train entity model to identify street names.</a:t>
            </a:r>
            <a:endParaRPr/>
          </a:p>
          <a:p>
            <a:pPr marL="457200" lvl="0" indent="-355600" algn="l" rtl="0">
              <a:spcBef>
                <a:spcPts val="0"/>
              </a:spcBef>
              <a:spcAft>
                <a:spcPts val="0"/>
              </a:spcAft>
              <a:buSzPts val="2000"/>
              <a:buChar char="●"/>
            </a:pPr>
            <a:r>
              <a:rPr lang="en-US"/>
              <a:t>Maybe even a regex?</a:t>
            </a:r>
            <a:endParaRPr/>
          </a:p>
        </p:txBody>
      </p:sp>
      <p:sp>
        <p:nvSpPr>
          <p:cNvPr id="244" name="Google Shape;244;g5f330d9a95_0_6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26</a:t>
            </a:fld>
            <a:endParaRPr/>
          </a:p>
        </p:txBody>
      </p:sp>
      <p:cxnSp>
        <p:nvCxnSpPr>
          <p:cNvPr id="245" name="Google Shape;245;g5f330d9a95_0_63"/>
          <p:cNvCxnSpPr/>
          <p:nvPr/>
        </p:nvCxnSpPr>
        <p:spPr>
          <a:xfrm>
            <a:off x="-168600" y="2417575"/>
            <a:ext cx="94812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5f330d9a95_0_86"/>
          <p:cNvSpPr txBox="1">
            <a:spLocks noGrp="1"/>
          </p:cNvSpPr>
          <p:nvPr>
            <p:ph type="ctrTitle"/>
          </p:nvPr>
        </p:nvSpPr>
        <p:spPr>
          <a:xfrm>
            <a:off x="510775" y="416593"/>
            <a:ext cx="8198100" cy="3402600"/>
          </a:xfrm>
          <a:prstGeom prst="rect">
            <a:avLst/>
          </a:prstGeom>
        </p:spPr>
        <p:txBody>
          <a:bodyPr spcFirstLastPara="1" wrap="square" lIns="0" tIns="45700" rIns="91425" bIns="45700"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US"/>
              <a:t>Streaming Architecture</a:t>
            </a:r>
            <a:endParaRPr/>
          </a:p>
        </p:txBody>
      </p:sp>
      <p:sp>
        <p:nvSpPr>
          <p:cNvPr id="252" name="Google Shape;252;g5f330d9a95_0_8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5f9ab453b6_0_23"/>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Streaming Architecture</a:t>
            </a:r>
            <a:endParaRPr/>
          </a:p>
        </p:txBody>
      </p:sp>
      <p:sp>
        <p:nvSpPr>
          <p:cNvPr id="258" name="Google Shape;258;g5f9ab453b6_0_23"/>
          <p:cNvSpPr txBox="1">
            <a:spLocks noGrp="1"/>
          </p:cNvSpPr>
          <p:nvPr>
            <p:ph type="body" idx="1"/>
          </p:nvPr>
        </p:nvSpPr>
        <p:spPr>
          <a:xfrm>
            <a:off x="510775" y="1122220"/>
            <a:ext cx="8198100" cy="383700"/>
          </a:xfrm>
          <a:prstGeom prst="rect">
            <a:avLst/>
          </a:prstGeom>
          <a:noFill/>
          <a:ln>
            <a:noFill/>
          </a:ln>
        </p:spPr>
        <p:txBody>
          <a:bodyPr spcFirstLastPara="1" wrap="square" lIns="0"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1600"/>
              </a:spcBef>
              <a:spcAft>
                <a:spcPts val="0"/>
              </a:spcAft>
              <a:buClr>
                <a:srgbClr val="D3002D"/>
              </a:buClr>
              <a:buSzPts val="2000"/>
              <a:buFont typeface="Arial"/>
              <a:buNone/>
            </a:pPr>
            <a:endParaRPr/>
          </a:p>
        </p:txBody>
      </p:sp>
      <p:pic>
        <p:nvPicPr>
          <p:cNvPr id="259" name="Google Shape;259;g5f9ab453b6_0_23"/>
          <p:cNvPicPr preferRelativeResize="0"/>
          <p:nvPr/>
        </p:nvPicPr>
        <p:blipFill>
          <a:blip r:embed="rId3">
            <a:alphaModFix/>
          </a:blip>
          <a:stretch>
            <a:fillRect/>
          </a:stretch>
        </p:blipFill>
        <p:spPr>
          <a:xfrm>
            <a:off x="1410975" y="1838535"/>
            <a:ext cx="1249300" cy="1249300"/>
          </a:xfrm>
          <a:prstGeom prst="rect">
            <a:avLst/>
          </a:prstGeom>
          <a:noFill/>
          <a:ln>
            <a:noFill/>
          </a:ln>
        </p:spPr>
      </p:pic>
      <p:cxnSp>
        <p:nvCxnSpPr>
          <p:cNvPr id="260" name="Google Shape;260;g5f9ab453b6_0_23"/>
          <p:cNvCxnSpPr>
            <a:stCxn id="259" idx="3"/>
            <a:endCxn id="261" idx="1"/>
          </p:cNvCxnSpPr>
          <p:nvPr/>
        </p:nvCxnSpPr>
        <p:spPr>
          <a:xfrm>
            <a:off x="2660275" y="2463184"/>
            <a:ext cx="3899100" cy="0"/>
          </a:xfrm>
          <a:prstGeom prst="straightConnector1">
            <a:avLst/>
          </a:prstGeom>
          <a:noFill/>
          <a:ln w="114300" cap="flat" cmpd="sng">
            <a:solidFill>
              <a:schemeClr val="dk2"/>
            </a:solidFill>
            <a:prstDash val="solid"/>
            <a:round/>
            <a:headEnd type="none" w="med" len="med"/>
            <a:tailEnd type="triangle" w="med" len="med"/>
          </a:ln>
        </p:spPr>
      </p:cxnSp>
      <p:pic>
        <p:nvPicPr>
          <p:cNvPr id="261" name="Google Shape;261;g5f9ab453b6_0_23"/>
          <p:cNvPicPr preferRelativeResize="0"/>
          <p:nvPr/>
        </p:nvPicPr>
        <p:blipFill>
          <a:blip r:embed="rId4">
            <a:alphaModFix/>
          </a:blip>
          <a:stretch>
            <a:fillRect/>
          </a:stretch>
        </p:blipFill>
        <p:spPr>
          <a:xfrm>
            <a:off x="6559382" y="2021547"/>
            <a:ext cx="883275" cy="883250"/>
          </a:xfrm>
          <a:prstGeom prst="rect">
            <a:avLst/>
          </a:prstGeom>
          <a:noFill/>
          <a:ln>
            <a:noFill/>
          </a:ln>
        </p:spPr>
      </p:pic>
      <p:sp>
        <p:nvSpPr>
          <p:cNvPr id="262" name="Google Shape;262;g5f9ab453b6_0_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28</a:t>
            </a:fld>
            <a:endParaRPr/>
          </a:p>
        </p:txBody>
      </p:sp>
      <p:sp>
        <p:nvSpPr>
          <p:cNvPr id="263" name="Google Shape;263;g5f9ab453b6_0_23"/>
          <p:cNvSpPr txBox="1"/>
          <p:nvPr/>
        </p:nvSpPr>
        <p:spPr>
          <a:xfrm>
            <a:off x="3463525" y="2064775"/>
            <a:ext cx="21240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Streamed Data</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5f330d9a95_0_48"/>
          <p:cNvSpPr/>
          <p:nvPr/>
        </p:nvSpPr>
        <p:spPr>
          <a:xfrm>
            <a:off x="3580825" y="1317400"/>
            <a:ext cx="4442700" cy="2691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g5f330d9a95_0_48"/>
          <p:cNvSpPr/>
          <p:nvPr/>
        </p:nvSpPr>
        <p:spPr>
          <a:xfrm>
            <a:off x="812825" y="1317400"/>
            <a:ext cx="2445600" cy="2691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g5f330d9a95_0_48"/>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Streaming Architecture</a:t>
            </a:r>
            <a:endParaRPr/>
          </a:p>
        </p:txBody>
      </p:sp>
      <p:sp>
        <p:nvSpPr>
          <p:cNvPr id="271" name="Google Shape;271;g5f330d9a95_0_48"/>
          <p:cNvSpPr txBox="1">
            <a:spLocks noGrp="1"/>
          </p:cNvSpPr>
          <p:nvPr>
            <p:ph type="body" idx="1"/>
          </p:nvPr>
        </p:nvSpPr>
        <p:spPr>
          <a:xfrm>
            <a:off x="510775" y="1122220"/>
            <a:ext cx="8198100" cy="383700"/>
          </a:xfrm>
          <a:prstGeom prst="rect">
            <a:avLst/>
          </a:prstGeom>
          <a:noFill/>
          <a:ln>
            <a:noFill/>
          </a:ln>
        </p:spPr>
        <p:txBody>
          <a:bodyPr spcFirstLastPara="1" wrap="square" lIns="0"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1600"/>
              </a:spcBef>
              <a:spcAft>
                <a:spcPts val="0"/>
              </a:spcAft>
              <a:buClr>
                <a:srgbClr val="D3002D"/>
              </a:buClr>
              <a:buSzPts val="2000"/>
              <a:buFont typeface="Arial"/>
              <a:buNone/>
            </a:pPr>
            <a:endParaRPr/>
          </a:p>
        </p:txBody>
      </p:sp>
      <p:pic>
        <p:nvPicPr>
          <p:cNvPr id="272" name="Google Shape;272;g5f330d9a95_0_48"/>
          <p:cNvPicPr preferRelativeResize="0"/>
          <p:nvPr/>
        </p:nvPicPr>
        <p:blipFill>
          <a:blip r:embed="rId3">
            <a:alphaModFix/>
          </a:blip>
          <a:stretch>
            <a:fillRect/>
          </a:stretch>
        </p:blipFill>
        <p:spPr>
          <a:xfrm>
            <a:off x="3882313" y="1735675"/>
            <a:ext cx="1455024" cy="1455024"/>
          </a:xfrm>
          <a:prstGeom prst="rect">
            <a:avLst/>
          </a:prstGeom>
          <a:noFill/>
          <a:ln>
            <a:noFill/>
          </a:ln>
        </p:spPr>
      </p:pic>
      <p:pic>
        <p:nvPicPr>
          <p:cNvPr id="273" name="Google Shape;273;g5f330d9a95_0_48"/>
          <p:cNvPicPr preferRelativeResize="0"/>
          <p:nvPr/>
        </p:nvPicPr>
        <p:blipFill>
          <a:blip r:embed="rId4">
            <a:alphaModFix/>
          </a:blip>
          <a:stretch>
            <a:fillRect/>
          </a:stretch>
        </p:blipFill>
        <p:spPr>
          <a:xfrm>
            <a:off x="1410975" y="1838535"/>
            <a:ext cx="1249300" cy="1249300"/>
          </a:xfrm>
          <a:prstGeom prst="rect">
            <a:avLst/>
          </a:prstGeom>
          <a:noFill/>
          <a:ln>
            <a:noFill/>
          </a:ln>
        </p:spPr>
      </p:pic>
      <p:cxnSp>
        <p:nvCxnSpPr>
          <p:cNvPr id="274" name="Google Shape;274;g5f330d9a95_0_48"/>
          <p:cNvCxnSpPr>
            <a:stCxn id="273" idx="3"/>
            <a:endCxn id="272" idx="1"/>
          </p:cNvCxnSpPr>
          <p:nvPr/>
        </p:nvCxnSpPr>
        <p:spPr>
          <a:xfrm>
            <a:off x="2660275" y="2463184"/>
            <a:ext cx="1221900" cy="0"/>
          </a:xfrm>
          <a:prstGeom prst="straightConnector1">
            <a:avLst/>
          </a:prstGeom>
          <a:noFill/>
          <a:ln w="9525" cap="flat" cmpd="sng">
            <a:solidFill>
              <a:schemeClr val="dk2"/>
            </a:solidFill>
            <a:prstDash val="solid"/>
            <a:round/>
            <a:headEnd type="none" w="med" len="med"/>
            <a:tailEnd type="triangle" w="med" len="med"/>
          </a:ln>
        </p:spPr>
      </p:cxnSp>
      <p:pic>
        <p:nvPicPr>
          <p:cNvPr id="275" name="Google Shape;275;g5f330d9a95_0_48"/>
          <p:cNvPicPr preferRelativeResize="0"/>
          <p:nvPr/>
        </p:nvPicPr>
        <p:blipFill>
          <a:blip r:embed="rId5">
            <a:alphaModFix/>
          </a:blip>
          <a:stretch>
            <a:fillRect/>
          </a:stretch>
        </p:blipFill>
        <p:spPr>
          <a:xfrm>
            <a:off x="6559382" y="2021547"/>
            <a:ext cx="883275" cy="883250"/>
          </a:xfrm>
          <a:prstGeom prst="rect">
            <a:avLst/>
          </a:prstGeom>
          <a:noFill/>
          <a:ln>
            <a:noFill/>
          </a:ln>
        </p:spPr>
      </p:pic>
      <p:cxnSp>
        <p:nvCxnSpPr>
          <p:cNvPr id="276" name="Google Shape;276;g5f330d9a95_0_48"/>
          <p:cNvCxnSpPr>
            <a:stCxn id="272" idx="3"/>
            <a:endCxn id="275" idx="1"/>
          </p:cNvCxnSpPr>
          <p:nvPr/>
        </p:nvCxnSpPr>
        <p:spPr>
          <a:xfrm>
            <a:off x="5337337" y="2463187"/>
            <a:ext cx="1221900" cy="0"/>
          </a:xfrm>
          <a:prstGeom prst="straightConnector1">
            <a:avLst/>
          </a:prstGeom>
          <a:noFill/>
          <a:ln w="9525" cap="flat" cmpd="sng">
            <a:solidFill>
              <a:schemeClr val="dk2"/>
            </a:solidFill>
            <a:prstDash val="solid"/>
            <a:round/>
            <a:headEnd type="none" w="med" len="med"/>
            <a:tailEnd type="triangle" w="med" len="med"/>
          </a:ln>
        </p:spPr>
      </p:cxnSp>
      <p:sp>
        <p:nvSpPr>
          <p:cNvPr id="277" name="Google Shape;277;g5f330d9a95_0_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29</a:t>
            </a:fld>
            <a:endParaRPr/>
          </a:p>
        </p:txBody>
      </p:sp>
      <p:sp>
        <p:nvSpPr>
          <p:cNvPr id="278" name="Google Shape;278;g5f330d9a95_0_48"/>
          <p:cNvSpPr txBox="1"/>
          <p:nvPr/>
        </p:nvSpPr>
        <p:spPr>
          <a:xfrm>
            <a:off x="1170275" y="3319750"/>
            <a:ext cx="1730700" cy="26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Covered Entity</a:t>
            </a:r>
            <a:endParaRPr/>
          </a:p>
        </p:txBody>
      </p:sp>
      <p:sp>
        <p:nvSpPr>
          <p:cNvPr id="279" name="Google Shape;279;g5f330d9a95_0_48"/>
          <p:cNvSpPr txBox="1"/>
          <p:nvPr/>
        </p:nvSpPr>
        <p:spPr>
          <a:xfrm>
            <a:off x="4828663" y="3319750"/>
            <a:ext cx="1730700" cy="26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Business Associate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5"/>
          <p:cNvSpPr txBox="1">
            <a:spLocks noGrp="1"/>
          </p:cNvSpPr>
          <p:nvPr>
            <p:ph type="ctrTitle"/>
          </p:nvPr>
        </p:nvSpPr>
        <p:spPr>
          <a:xfrm>
            <a:off x="510779" y="416571"/>
            <a:ext cx="8197998" cy="629447"/>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Introduction</a:t>
            </a:r>
            <a:endParaRPr/>
          </a:p>
        </p:txBody>
      </p:sp>
      <p:sp>
        <p:nvSpPr>
          <p:cNvPr id="56" name="Google Shape;56;p5"/>
          <p:cNvSpPr txBox="1">
            <a:spLocks noGrp="1"/>
          </p:cNvSpPr>
          <p:nvPr>
            <p:ph type="body" idx="1"/>
          </p:nvPr>
        </p:nvSpPr>
        <p:spPr>
          <a:xfrm>
            <a:off x="510779" y="1122219"/>
            <a:ext cx="8197998" cy="3069454"/>
          </a:xfrm>
          <a:prstGeom prst="rect">
            <a:avLst/>
          </a:prstGeom>
          <a:noFill/>
          <a:ln>
            <a:noFill/>
          </a:ln>
        </p:spPr>
        <p:txBody>
          <a:bodyPr spcFirstLastPara="1" wrap="square" lIns="0" tIns="45700" rIns="91425" bIns="45700" anchor="t" anchorCtr="0">
            <a:noAutofit/>
          </a:bodyPr>
          <a:lstStyle/>
          <a:p>
            <a:pPr marL="457200" lvl="0" indent="-355600" algn="l" rtl="0">
              <a:spcBef>
                <a:spcPts val="0"/>
              </a:spcBef>
              <a:spcAft>
                <a:spcPts val="0"/>
              </a:spcAft>
              <a:buSzPts val="2000"/>
              <a:buChar char="●"/>
            </a:pPr>
            <a:r>
              <a:rPr lang="en-US" dirty="0"/>
              <a:t>The days of offline batch processing are </a:t>
            </a:r>
            <a:r>
              <a:rPr lang="en-US" i="1" dirty="0"/>
              <a:t>so</a:t>
            </a:r>
            <a:r>
              <a:rPr lang="en-US" dirty="0"/>
              <a:t> 2000s.</a:t>
            </a:r>
            <a:br>
              <a:rPr lang="en-US" dirty="0"/>
            </a:br>
            <a:endParaRPr dirty="0"/>
          </a:p>
          <a:p>
            <a:pPr marL="457200" lvl="0" indent="-355600" algn="l" rtl="0">
              <a:spcBef>
                <a:spcPts val="0"/>
              </a:spcBef>
              <a:spcAft>
                <a:spcPts val="0"/>
              </a:spcAft>
              <a:buSzPts val="2000"/>
              <a:buChar char="●"/>
            </a:pPr>
            <a:r>
              <a:rPr lang="en-US" dirty="0"/>
              <a:t>Streaming gives new risks, challenges, and opportunities for managing PHI.</a:t>
            </a:r>
            <a:br>
              <a:rPr lang="en-US" dirty="0"/>
            </a:br>
            <a:endParaRPr dirty="0"/>
          </a:p>
          <a:p>
            <a:pPr marL="457200" lvl="0" indent="-355600" algn="l" rtl="0">
              <a:spcBef>
                <a:spcPts val="0"/>
              </a:spcBef>
              <a:spcAft>
                <a:spcPts val="0"/>
              </a:spcAft>
              <a:buSzPts val="2000"/>
              <a:buChar char="●"/>
            </a:pPr>
            <a:r>
              <a:rPr lang="en-US" dirty="0"/>
              <a:t>How to manage natural language text with PHI for:</a:t>
            </a:r>
          </a:p>
          <a:p>
            <a:pPr lvl="1" indent="-355600">
              <a:buSzPts val="2000"/>
              <a:buFont typeface="+mj-lt"/>
              <a:buAutoNum type="arabicPeriod"/>
            </a:pPr>
            <a:r>
              <a:rPr lang="en-US" dirty="0"/>
              <a:t>Compliance and security</a:t>
            </a:r>
          </a:p>
          <a:p>
            <a:pPr lvl="1" indent="-355600">
              <a:buSzPts val="2000"/>
              <a:buFont typeface="+mj-lt"/>
              <a:buAutoNum type="arabicPeriod"/>
            </a:pPr>
            <a:r>
              <a:rPr lang="en-US" dirty="0"/>
              <a:t>To make the data usable for secondary purposes</a:t>
            </a:r>
            <a:endParaRPr dirty="0"/>
          </a:p>
        </p:txBody>
      </p:sp>
      <p:sp>
        <p:nvSpPr>
          <p:cNvPr id="57" name="Google Shape;57;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5f9ab453b6_0_33"/>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Streaming Architecture</a:t>
            </a:r>
            <a:endParaRPr/>
          </a:p>
        </p:txBody>
      </p:sp>
      <p:sp>
        <p:nvSpPr>
          <p:cNvPr id="285" name="Google Shape;285;g5f9ab453b6_0_33"/>
          <p:cNvSpPr txBox="1">
            <a:spLocks noGrp="1"/>
          </p:cNvSpPr>
          <p:nvPr>
            <p:ph type="body" idx="1"/>
          </p:nvPr>
        </p:nvSpPr>
        <p:spPr>
          <a:xfrm>
            <a:off x="510775" y="1122220"/>
            <a:ext cx="8198100" cy="383700"/>
          </a:xfrm>
          <a:prstGeom prst="rect">
            <a:avLst/>
          </a:prstGeom>
          <a:noFill/>
          <a:ln>
            <a:noFill/>
          </a:ln>
        </p:spPr>
        <p:txBody>
          <a:bodyPr spcFirstLastPara="1" wrap="square" lIns="0"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1600"/>
              </a:spcBef>
              <a:spcAft>
                <a:spcPts val="0"/>
              </a:spcAft>
              <a:buClr>
                <a:srgbClr val="D3002D"/>
              </a:buClr>
              <a:buSzPts val="2000"/>
              <a:buFont typeface="Arial"/>
              <a:buNone/>
            </a:pPr>
            <a:endParaRPr/>
          </a:p>
        </p:txBody>
      </p:sp>
      <p:pic>
        <p:nvPicPr>
          <p:cNvPr id="286" name="Google Shape;286;g5f9ab453b6_0_33"/>
          <p:cNvPicPr preferRelativeResize="0"/>
          <p:nvPr/>
        </p:nvPicPr>
        <p:blipFill>
          <a:blip r:embed="rId3">
            <a:alphaModFix/>
          </a:blip>
          <a:stretch>
            <a:fillRect/>
          </a:stretch>
        </p:blipFill>
        <p:spPr>
          <a:xfrm>
            <a:off x="3882313" y="1735675"/>
            <a:ext cx="1455024" cy="1455024"/>
          </a:xfrm>
          <a:prstGeom prst="rect">
            <a:avLst/>
          </a:prstGeom>
          <a:noFill/>
          <a:ln>
            <a:noFill/>
          </a:ln>
        </p:spPr>
      </p:pic>
      <p:pic>
        <p:nvPicPr>
          <p:cNvPr id="287" name="Google Shape;287;g5f9ab453b6_0_33"/>
          <p:cNvPicPr preferRelativeResize="0"/>
          <p:nvPr/>
        </p:nvPicPr>
        <p:blipFill>
          <a:blip r:embed="rId4">
            <a:alphaModFix/>
          </a:blip>
          <a:stretch>
            <a:fillRect/>
          </a:stretch>
        </p:blipFill>
        <p:spPr>
          <a:xfrm>
            <a:off x="1410975" y="1838535"/>
            <a:ext cx="1249300" cy="1249300"/>
          </a:xfrm>
          <a:prstGeom prst="rect">
            <a:avLst/>
          </a:prstGeom>
          <a:noFill/>
          <a:ln>
            <a:noFill/>
          </a:ln>
        </p:spPr>
      </p:pic>
      <p:cxnSp>
        <p:nvCxnSpPr>
          <p:cNvPr id="288" name="Google Shape;288;g5f9ab453b6_0_33"/>
          <p:cNvCxnSpPr>
            <a:stCxn id="287" idx="3"/>
            <a:endCxn id="286" idx="1"/>
          </p:cNvCxnSpPr>
          <p:nvPr/>
        </p:nvCxnSpPr>
        <p:spPr>
          <a:xfrm>
            <a:off x="2660275" y="2463184"/>
            <a:ext cx="1221900" cy="0"/>
          </a:xfrm>
          <a:prstGeom prst="straightConnector1">
            <a:avLst/>
          </a:prstGeom>
          <a:noFill/>
          <a:ln w="9525" cap="flat" cmpd="sng">
            <a:solidFill>
              <a:schemeClr val="dk2"/>
            </a:solidFill>
            <a:prstDash val="solid"/>
            <a:round/>
            <a:headEnd type="none" w="med" len="med"/>
            <a:tailEnd type="triangle" w="med" len="med"/>
          </a:ln>
        </p:spPr>
      </p:cxnSp>
      <p:pic>
        <p:nvPicPr>
          <p:cNvPr id="289" name="Google Shape;289;g5f9ab453b6_0_33"/>
          <p:cNvPicPr preferRelativeResize="0"/>
          <p:nvPr/>
        </p:nvPicPr>
        <p:blipFill>
          <a:blip r:embed="rId5">
            <a:alphaModFix/>
          </a:blip>
          <a:stretch>
            <a:fillRect/>
          </a:stretch>
        </p:blipFill>
        <p:spPr>
          <a:xfrm>
            <a:off x="6559382" y="2021547"/>
            <a:ext cx="883275" cy="883250"/>
          </a:xfrm>
          <a:prstGeom prst="rect">
            <a:avLst/>
          </a:prstGeom>
          <a:noFill/>
          <a:ln>
            <a:noFill/>
          </a:ln>
        </p:spPr>
      </p:pic>
      <p:cxnSp>
        <p:nvCxnSpPr>
          <p:cNvPr id="290" name="Google Shape;290;g5f9ab453b6_0_33"/>
          <p:cNvCxnSpPr>
            <a:stCxn id="286" idx="3"/>
            <a:endCxn id="289" idx="1"/>
          </p:cNvCxnSpPr>
          <p:nvPr/>
        </p:nvCxnSpPr>
        <p:spPr>
          <a:xfrm>
            <a:off x="5337337" y="2463187"/>
            <a:ext cx="1221900" cy="0"/>
          </a:xfrm>
          <a:prstGeom prst="straightConnector1">
            <a:avLst/>
          </a:prstGeom>
          <a:noFill/>
          <a:ln w="9525" cap="flat" cmpd="sng">
            <a:solidFill>
              <a:schemeClr val="dk2"/>
            </a:solidFill>
            <a:prstDash val="solid"/>
            <a:round/>
            <a:headEnd type="none" w="med" len="med"/>
            <a:tailEnd type="triangle" w="med" len="med"/>
          </a:ln>
        </p:spPr>
      </p:cxnSp>
      <p:pic>
        <p:nvPicPr>
          <p:cNvPr id="291" name="Google Shape;291;g5f9ab453b6_0_33"/>
          <p:cNvPicPr preferRelativeResize="0"/>
          <p:nvPr/>
        </p:nvPicPr>
        <p:blipFill>
          <a:blip r:embed="rId6">
            <a:alphaModFix/>
          </a:blip>
          <a:stretch>
            <a:fillRect/>
          </a:stretch>
        </p:blipFill>
        <p:spPr>
          <a:xfrm>
            <a:off x="4433977" y="3420440"/>
            <a:ext cx="351689" cy="475600"/>
          </a:xfrm>
          <a:prstGeom prst="rect">
            <a:avLst/>
          </a:prstGeom>
          <a:noFill/>
          <a:ln>
            <a:noFill/>
          </a:ln>
        </p:spPr>
      </p:pic>
      <p:cxnSp>
        <p:nvCxnSpPr>
          <p:cNvPr id="292" name="Google Shape;292;g5f9ab453b6_0_33"/>
          <p:cNvCxnSpPr>
            <a:stCxn id="291" idx="0"/>
          </p:cNvCxnSpPr>
          <p:nvPr/>
        </p:nvCxnSpPr>
        <p:spPr>
          <a:xfrm rot="10800000" flipH="1">
            <a:off x="4609822" y="2713640"/>
            <a:ext cx="9900" cy="706800"/>
          </a:xfrm>
          <a:prstGeom prst="straightConnector1">
            <a:avLst/>
          </a:prstGeom>
          <a:noFill/>
          <a:ln w="9525" cap="flat" cmpd="sng">
            <a:solidFill>
              <a:schemeClr val="dk2"/>
            </a:solidFill>
            <a:prstDash val="solid"/>
            <a:round/>
            <a:headEnd type="triangle" w="med" len="med"/>
            <a:tailEnd type="triangle" w="med" len="med"/>
          </a:ln>
        </p:spPr>
      </p:cxnSp>
      <p:sp>
        <p:nvSpPr>
          <p:cNvPr id="293" name="Google Shape;293;g5f9ab453b6_0_33"/>
          <p:cNvSpPr txBox="1"/>
          <p:nvPr/>
        </p:nvSpPr>
        <p:spPr>
          <a:xfrm>
            <a:off x="510775" y="1045975"/>
            <a:ext cx="4380600"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The goal: No significant pipeline changes.</a:t>
            </a:r>
            <a:endParaRPr/>
          </a:p>
        </p:txBody>
      </p:sp>
      <p:sp>
        <p:nvSpPr>
          <p:cNvPr id="294" name="Google Shape;294;g5f9ab453b6_0_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5f9ab453b6_0_47"/>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Stream Processing</a:t>
            </a:r>
            <a:endParaRPr/>
          </a:p>
        </p:txBody>
      </p:sp>
      <p:sp>
        <p:nvSpPr>
          <p:cNvPr id="300" name="Google Shape;300;g5f9ab453b6_0_47"/>
          <p:cNvSpPr txBox="1">
            <a:spLocks noGrp="1"/>
          </p:cNvSpPr>
          <p:nvPr>
            <p:ph type="body" idx="1"/>
          </p:nvPr>
        </p:nvSpPr>
        <p:spPr>
          <a:xfrm>
            <a:off x="510775" y="1178575"/>
            <a:ext cx="8198100" cy="3013200"/>
          </a:xfrm>
          <a:prstGeom prst="rect">
            <a:avLst/>
          </a:prstGeom>
          <a:noFill/>
          <a:ln>
            <a:noFill/>
          </a:ln>
        </p:spPr>
        <p:txBody>
          <a:bodyPr spcFirstLastPara="1" wrap="square" lIns="0" tIns="45700" rIns="91425" bIns="45700" anchor="ctr" anchorCtr="0">
            <a:noAutofit/>
          </a:bodyPr>
          <a:lstStyle/>
          <a:p>
            <a:pPr marL="457200" marR="0" lvl="0" indent="-355600" algn="l" rtl="0">
              <a:lnSpc>
                <a:spcPct val="115000"/>
              </a:lnSpc>
              <a:spcBef>
                <a:spcPts val="0"/>
              </a:spcBef>
              <a:spcAft>
                <a:spcPts val="0"/>
              </a:spcAft>
              <a:buClr>
                <a:srgbClr val="595959"/>
              </a:buClr>
              <a:buSzPts val="2000"/>
              <a:buFont typeface="Arial"/>
              <a:buChar char="●"/>
            </a:pPr>
            <a:r>
              <a:rPr lang="en-US" dirty="0"/>
              <a:t>Apache </a:t>
            </a:r>
            <a:r>
              <a:rPr lang="en-US" dirty="0" err="1"/>
              <a:t>Flink</a:t>
            </a:r>
            <a:r>
              <a:rPr lang="en-US" dirty="0"/>
              <a:t> stream processing framework.</a:t>
            </a:r>
            <a:endParaRPr dirty="0"/>
          </a:p>
          <a:p>
            <a:pPr marL="914400" marR="0" lvl="1" indent="-355600" algn="l" rtl="0">
              <a:lnSpc>
                <a:spcPct val="115000"/>
              </a:lnSpc>
              <a:spcBef>
                <a:spcPts val="0"/>
              </a:spcBef>
              <a:spcAft>
                <a:spcPts val="0"/>
              </a:spcAft>
              <a:buSzPts val="2000"/>
              <a:buFont typeface="Arial"/>
              <a:buChar char="○"/>
            </a:pPr>
            <a:r>
              <a:rPr lang="en-US" dirty="0"/>
              <a:t>High-throughput, low-latency streaming engine.</a:t>
            </a:r>
            <a:endParaRPr dirty="0"/>
          </a:p>
          <a:p>
            <a:pPr marL="914400" marR="0" lvl="1" indent="-355600" algn="l" rtl="0">
              <a:lnSpc>
                <a:spcPct val="115000"/>
              </a:lnSpc>
              <a:spcBef>
                <a:spcPts val="0"/>
              </a:spcBef>
              <a:spcAft>
                <a:spcPts val="0"/>
              </a:spcAft>
              <a:buSzPts val="2000"/>
              <a:buFont typeface="Arial"/>
              <a:buChar char="○"/>
            </a:pPr>
            <a:r>
              <a:rPr lang="en-US" dirty="0"/>
              <a:t>Fault tolerant.</a:t>
            </a:r>
            <a:endParaRPr dirty="0"/>
          </a:p>
          <a:p>
            <a:pPr marL="914400" marR="0" lvl="1" indent="-355600" algn="l" rtl="0">
              <a:lnSpc>
                <a:spcPct val="115000"/>
              </a:lnSpc>
              <a:spcBef>
                <a:spcPts val="0"/>
              </a:spcBef>
              <a:spcAft>
                <a:spcPts val="0"/>
              </a:spcAft>
              <a:buSzPts val="2000"/>
              <a:buFont typeface="Arial"/>
              <a:buChar char="○"/>
            </a:pPr>
            <a:r>
              <a:rPr lang="en-US" dirty="0"/>
              <a:t>Supports exactly-once semantics.</a:t>
            </a:r>
            <a:endParaRPr dirty="0"/>
          </a:p>
          <a:p>
            <a:pPr marL="914400" marR="0" lvl="1" indent="-298450" algn="l" rtl="0">
              <a:lnSpc>
                <a:spcPct val="115000"/>
              </a:lnSpc>
              <a:spcBef>
                <a:spcPts val="0"/>
              </a:spcBef>
              <a:spcAft>
                <a:spcPts val="0"/>
              </a:spcAft>
              <a:buSzPts val="1100"/>
              <a:buFont typeface="Lato"/>
              <a:buChar char="○"/>
            </a:pPr>
            <a:r>
              <a:rPr lang="en-US" dirty="0"/>
              <a:t>Runs on YARN, Mesos, Kubernetes, AWS EMR,</a:t>
            </a:r>
            <a:br>
              <a:rPr lang="en-US" dirty="0"/>
            </a:br>
            <a:r>
              <a:rPr lang="en-US" dirty="0"/>
              <a:t>and clustered deployments.</a:t>
            </a:r>
            <a:br>
              <a:rPr lang="en-US" dirty="0"/>
            </a:br>
            <a:endParaRPr dirty="0"/>
          </a:p>
          <a:p>
            <a:pPr marL="457200" marR="0" lvl="0" indent="-355600" algn="l" rtl="0">
              <a:lnSpc>
                <a:spcPct val="115000"/>
              </a:lnSpc>
              <a:spcBef>
                <a:spcPts val="0"/>
              </a:spcBef>
              <a:spcAft>
                <a:spcPts val="0"/>
              </a:spcAft>
              <a:buClr>
                <a:srgbClr val="595959"/>
              </a:buClr>
              <a:buSzPts val="2000"/>
              <a:buFont typeface="Arial"/>
              <a:buChar char="●"/>
            </a:pPr>
            <a:r>
              <a:rPr lang="en-US" dirty="0"/>
              <a:t>Can use </a:t>
            </a:r>
            <a:r>
              <a:rPr lang="en-US" dirty="0" err="1"/>
              <a:t>Flink</a:t>
            </a:r>
            <a:r>
              <a:rPr lang="en-US" dirty="0"/>
              <a:t> to identify PHI in streams.</a:t>
            </a:r>
            <a:endParaRPr dirty="0"/>
          </a:p>
          <a:p>
            <a:pPr marL="0" lvl="0" indent="0" algn="l" rtl="0">
              <a:spcBef>
                <a:spcPts val="1600"/>
              </a:spcBef>
              <a:spcAft>
                <a:spcPts val="0"/>
              </a:spcAft>
              <a:buClr>
                <a:srgbClr val="D3002D"/>
              </a:buClr>
              <a:buSzPts val="2000"/>
              <a:buFont typeface="Arial"/>
              <a:buNone/>
            </a:pPr>
            <a:endParaRPr dirty="0"/>
          </a:p>
        </p:txBody>
      </p:sp>
      <p:pic>
        <p:nvPicPr>
          <p:cNvPr id="301" name="Google Shape;301;g5f9ab453b6_0_47"/>
          <p:cNvPicPr preferRelativeResize="0"/>
          <p:nvPr/>
        </p:nvPicPr>
        <p:blipFill>
          <a:blip r:embed="rId3">
            <a:alphaModFix/>
          </a:blip>
          <a:stretch>
            <a:fillRect/>
          </a:stretch>
        </p:blipFill>
        <p:spPr>
          <a:xfrm>
            <a:off x="6445450" y="2918800"/>
            <a:ext cx="2381250" cy="1162050"/>
          </a:xfrm>
          <a:prstGeom prst="rect">
            <a:avLst/>
          </a:prstGeom>
          <a:noFill/>
          <a:ln>
            <a:noFill/>
          </a:ln>
        </p:spPr>
      </p:pic>
      <p:sp>
        <p:nvSpPr>
          <p:cNvPr id="302" name="Google Shape;302;g5f9ab453b6_0_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5f9ab453b6_0_53"/>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Apache Flink</a:t>
            </a:r>
            <a:endParaRPr/>
          </a:p>
        </p:txBody>
      </p:sp>
      <p:pic>
        <p:nvPicPr>
          <p:cNvPr id="308" name="Google Shape;308;g5f9ab453b6_0_53"/>
          <p:cNvPicPr preferRelativeResize="0"/>
          <p:nvPr/>
        </p:nvPicPr>
        <p:blipFill>
          <a:blip r:embed="rId3">
            <a:alphaModFix/>
          </a:blip>
          <a:stretch>
            <a:fillRect/>
          </a:stretch>
        </p:blipFill>
        <p:spPr>
          <a:xfrm>
            <a:off x="152400" y="1198371"/>
            <a:ext cx="8839199" cy="2900534"/>
          </a:xfrm>
          <a:prstGeom prst="rect">
            <a:avLst/>
          </a:prstGeom>
          <a:noFill/>
          <a:ln>
            <a:noFill/>
          </a:ln>
        </p:spPr>
      </p:pic>
      <p:sp>
        <p:nvSpPr>
          <p:cNvPr id="309" name="Google Shape;309;g5f9ab453b6_0_5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5f9ab453b6_0_61"/>
          <p:cNvSpPr txBox="1">
            <a:spLocks noGrp="1"/>
          </p:cNvSpPr>
          <p:nvPr>
            <p:ph type="ctrTitle"/>
          </p:nvPr>
        </p:nvSpPr>
        <p:spPr>
          <a:xfrm>
            <a:off x="510779" y="416571"/>
            <a:ext cx="8198100" cy="6294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US"/>
              <a:t>Flink Consuming from Kafka</a:t>
            </a:r>
            <a:endParaRPr/>
          </a:p>
        </p:txBody>
      </p:sp>
      <p:sp>
        <p:nvSpPr>
          <p:cNvPr id="316" name="Google Shape;316;g5f9ab453b6_0_61"/>
          <p:cNvSpPr txBox="1">
            <a:spLocks noGrp="1"/>
          </p:cNvSpPr>
          <p:nvPr>
            <p:ph type="body" idx="1"/>
          </p:nvPr>
        </p:nvSpPr>
        <p:spPr>
          <a:xfrm>
            <a:off x="510775" y="1122221"/>
            <a:ext cx="8198100" cy="754800"/>
          </a:xfrm>
          <a:prstGeom prst="rect">
            <a:avLst/>
          </a:prstGeom>
        </p:spPr>
        <p:txBody>
          <a:bodyPr spcFirstLastPara="1" wrap="square" lIns="0" tIns="45700" rIns="91425" bIns="45700" anchor="t" anchorCtr="0">
            <a:noAutofit/>
          </a:bodyPr>
          <a:lstStyle/>
          <a:p>
            <a:pPr marL="457200" lvl="0" indent="-355600" algn="l" rtl="0">
              <a:spcBef>
                <a:spcPts val="600"/>
              </a:spcBef>
              <a:spcAft>
                <a:spcPts val="0"/>
              </a:spcAft>
              <a:buSzPts val="2000"/>
              <a:buChar char="●"/>
            </a:pPr>
            <a:r>
              <a:rPr lang="en-US"/>
              <a:t>Apache Kafka Connector allows for reading and writing from/to Kafka topics.</a:t>
            </a:r>
            <a:endParaRPr/>
          </a:p>
        </p:txBody>
      </p:sp>
      <p:pic>
        <p:nvPicPr>
          <p:cNvPr id="317" name="Google Shape;317;g5f9ab453b6_0_61"/>
          <p:cNvPicPr preferRelativeResize="0"/>
          <p:nvPr/>
        </p:nvPicPr>
        <p:blipFill>
          <a:blip r:embed="rId3">
            <a:alphaModFix/>
          </a:blip>
          <a:stretch>
            <a:fillRect/>
          </a:stretch>
        </p:blipFill>
        <p:spPr>
          <a:xfrm>
            <a:off x="2733126" y="2226175"/>
            <a:ext cx="873924" cy="1418650"/>
          </a:xfrm>
          <a:prstGeom prst="rect">
            <a:avLst/>
          </a:prstGeom>
          <a:noFill/>
          <a:ln>
            <a:noFill/>
          </a:ln>
        </p:spPr>
      </p:pic>
      <p:pic>
        <p:nvPicPr>
          <p:cNvPr id="318" name="Google Shape;318;g5f9ab453b6_0_61"/>
          <p:cNvPicPr preferRelativeResize="0"/>
          <p:nvPr/>
        </p:nvPicPr>
        <p:blipFill>
          <a:blip r:embed="rId4">
            <a:alphaModFix/>
          </a:blip>
          <a:stretch>
            <a:fillRect/>
          </a:stretch>
        </p:blipFill>
        <p:spPr>
          <a:xfrm>
            <a:off x="4712475" y="2211437"/>
            <a:ext cx="2199675" cy="1448125"/>
          </a:xfrm>
          <a:prstGeom prst="rect">
            <a:avLst/>
          </a:prstGeom>
          <a:noFill/>
          <a:ln>
            <a:noFill/>
          </a:ln>
        </p:spPr>
      </p:pic>
      <p:cxnSp>
        <p:nvCxnSpPr>
          <p:cNvPr id="319" name="Google Shape;319;g5f9ab453b6_0_61"/>
          <p:cNvCxnSpPr/>
          <p:nvPr/>
        </p:nvCxnSpPr>
        <p:spPr>
          <a:xfrm>
            <a:off x="3652050" y="2437150"/>
            <a:ext cx="1767900" cy="0"/>
          </a:xfrm>
          <a:prstGeom prst="straightConnector1">
            <a:avLst/>
          </a:prstGeom>
          <a:noFill/>
          <a:ln w="9525" cap="flat" cmpd="sng">
            <a:solidFill>
              <a:schemeClr val="dk2"/>
            </a:solidFill>
            <a:prstDash val="solid"/>
            <a:round/>
            <a:headEnd type="none" w="med" len="med"/>
            <a:tailEnd type="triangle" w="med" len="med"/>
          </a:ln>
        </p:spPr>
      </p:cxnSp>
      <p:cxnSp>
        <p:nvCxnSpPr>
          <p:cNvPr id="320" name="Google Shape;320;g5f9ab453b6_0_61"/>
          <p:cNvCxnSpPr/>
          <p:nvPr/>
        </p:nvCxnSpPr>
        <p:spPr>
          <a:xfrm rot="10800000">
            <a:off x="3739200" y="3426575"/>
            <a:ext cx="1608000" cy="0"/>
          </a:xfrm>
          <a:prstGeom prst="straightConnector1">
            <a:avLst/>
          </a:prstGeom>
          <a:noFill/>
          <a:ln w="9525" cap="flat" cmpd="sng">
            <a:solidFill>
              <a:schemeClr val="dk2"/>
            </a:solidFill>
            <a:prstDash val="solid"/>
            <a:round/>
            <a:headEnd type="none" w="med" len="med"/>
            <a:tailEnd type="triangle" w="med" len="med"/>
          </a:ln>
        </p:spPr>
      </p:cxnSp>
      <p:sp>
        <p:nvSpPr>
          <p:cNvPr id="321" name="Google Shape;321;g5f9ab453b6_0_61"/>
          <p:cNvSpPr txBox="1"/>
          <p:nvPr/>
        </p:nvSpPr>
        <p:spPr>
          <a:xfrm>
            <a:off x="3757500" y="2073400"/>
            <a:ext cx="1557000" cy="2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 Consume</a:t>
            </a:r>
            <a:endParaRPr/>
          </a:p>
        </p:txBody>
      </p:sp>
      <p:sp>
        <p:nvSpPr>
          <p:cNvPr id="322" name="Google Shape;322;g5f9ab453b6_0_61"/>
          <p:cNvSpPr txBox="1"/>
          <p:nvPr/>
        </p:nvSpPr>
        <p:spPr>
          <a:xfrm>
            <a:off x="3923475" y="3462575"/>
            <a:ext cx="1101300" cy="2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 Publish</a:t>
            </a:r>
            <a:endParaRPr/>
          </a:p>
        </p:txBody>
      </p:sp>
      <p:sp>
        <p:nvSpPr>
          <p:cNvPr id="323" name="Google Shape;323;g5f9ab453b6_0_61"/>
          <p:cNvSpPr txBox="1"/>
          <p:nvPr/>
        </p:nvSpPr>
        <p:spPr>
          <a:xfrm>
            <a:off x="6418450" y="2779125"/>
            <a:ext cx="1101300" cy="2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 Process</a:t>
            </a:r>
            <a:endParaRPr/>
          </a:p>
        </p:txBody>
      </p:sp>
      <p:sp>
        <p:nvSpPr>
          <p:cNvPr id="324" name="Google Shape;324;g5f9ab453b6_0_6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5f9ab453b6_0_74"/>
          <p:cNvSpPr txBox="1">
            <a:spLocks noGrp="1"/>
          </p:cNvSpPr>
          <p:nvPr>
            <p:ph type="ctrTitle"/>
          </p:nvPr>
        </p:nvSpPr>
        <p:spPr>
          <a:xfrm>
            <a:off x="510779" y="416571"/>
            <a:ext cx="8198100" cy="6294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US"/>
              <a:t>The Flink Job</a:t>
            </a:r>
            <a:endParaRPr/>
          </a:p>
        </p:txBody>
      </p:sp>
      <p:sp>
        <p:nvSpPr>
          <p:cNvPr id="331" name="Google Shape;331;g5f9ab453b6_0_74"/>
          <p:cNvSpPr txBox="1">
            <a:spLocks noGrp="1"/>
          </p:cNvSpPr>
          <p:nvPr>
            <p:ph type="body" idx="1"/>
          </p:nvPr>
        </p:nvSpPr>
        <p:spPr>
          <a:xfrm>
            <a:off x="510775" y="1122221"/>
            <a:ext cx="8198100" cy="1089300"/>
          </a:xfrm>
          <a:prstGeom prst="rect">
            <a:avLst/>
          </a:prstGeom>
        </p:spPr>
        <p:txBody>
          <a:bodyPr spcFirstLastPara="1" wrap="square" lIns="0" tIns="45700" rIns="91425" bIns="45700" anchor="t" anchorCtr="0">
            <a:noAutofit/>
          </a:bodyPr>
          <a:lstStyle/>
          <a:p>
            <a:pPr marL="457200" lvl="0" indent="-355600" algn="l" rtl="0">
              <a:spcBef>
                <a:spcPts val="600"/>
              </a:spcBef>
              <a:spcAft>
                <a:spcPts val="0"/>
              </a:spcAft>
              <a:buSzPts val="2000"/>
              <a:buChar char="●"/>
            </a:pPr>
            <a:r>
              <a:rPr lang="en-US"/>
              <a:t>Contains our PHI identification and/or removal logic.</a:t>
            </a:r>
            <a:endParaRPr/>
          </a:p>
          <a:p>
            <a:pPr marL="457200" lvl="0" indent="-355600" algn="l" rtl="0">
              <a:spcBef>
                <a:spcPts val="0"/>
              </a:spcBef>
              <a:spcAft>
                <a:spcPts val="0"/>
              </a:spcAft>
              <a:buSzPts val="2000"/>
              <a:buChar char="●"/>
            </a:pPr>
            <a:r>
              <a:rPr lang="en-US"/>
              <a:t>Stateless - text comes in, is processed, and text goes out.</a:t>
            </a:r>
            <a:endParaRPr/>
          </a:p>
          <a:p>
            <a:pPr marL="457200" lvl="0" indent="-355600" algn="l" rtl="0">
              <a:spcBef>
                <a:spcPts val="0"/>
              </a:spcBef>
              <a:spcAft>
                <a:spcPts val="0"/>
              </a:spcAft>
              <a:buSzPts val="2000"/>
              <a:buChar char="●"/>
            </a:pPr>
            <a:r>
              <a:rPr lang="en-US"/>
              <a:t>Sits in the existing pipeline.</a:t>
            </a:r>
            <a:endParaRPr/>
          </a:p>
        </p:txBody>
      </p:sp>
      <p:sp>
        <p:nvSpPr>
          <p:cNvPr id="332" name="Google Shape;332;g5f9ab453b6_0_7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34</a:t>
            </a:fld>
            <a:endParaRPr/>
          </a:p>
        </p:txBody>
      </p:sp>
      <p:sp>
        <p:nvSpPr>
          <p:cNvPr id="333" name="Google Shape;333;g5f9ab453b6_0_74"/>
          <p:cNvSpPr txBox="1"/>
          <p:nvPr/>
        </p:nvSpPr>
        <p:spPr>
          <a:xfrm>
            <a:off x="1722575" y="2346357"/>
            <a:ext cx="5841200" cy="15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50" dirty="0">
                <a:solidFill>
                  <a:schemeClr val="dk1"/>
                </a:solidFill>
                <a:latin typeface="Consolas"/>
                <a:ea typeface="Consolas"/>
                <a:cs typeface="Consolas"/>
                <a:sym typeface="Consolas"/>
              </a:rPr>
              <a:t>public</a:t>
            </a:r>
            <a:r>
              <a:rPr lang="en-US" sz="1050" dirty="0">
                <a:solidFill>
                  <a:srgbClr val="333333"/>
                </a:solidFill>
                <a:highlight>
                  <a:srgbClr val="FFFFFF"/>
                </a:highlight>
                <a:latin typeface="Consolas"/>
                <a:ea typeface="Consolas"/>
                <a:cs typeface="Consolas"/>
                <a:sym typeface="Consolas"/>
              </a:rPr>
              <a:t> </a:t>
            </a:r>
            <a:r>
              <a:rPr lang="en-US" sz="1050" dirty="0">
                <a:solidFill>
                  <a:schemeClr val="dk1"/>
                </a:solidFill>
                <a:latin typeface="Consolas"/>
                <a:ea typeface="Consolas"/>
                <a:cs typeface="Consolas"/>
                <a:sym typeface="Consolas"/>
              </a:rPr>
              <a:t>class</a:t>
            </a:r>
            <a:r>
              <a:rPr lang="en-US" sz="1050" dirty="0">
                <a:solidFill>
                  <a:srgbClr val="333333"/>
                </a:solidFill>
                <a:highlight>
                  <a:srgbClr val="FFFFFF"/>
                </a:highlight>
                <a:latin typeface="Consolas"/>
                <a:ea typeface="Consolas"/>
                <a:cs typeface="Consolas"/>
                <a:sym typeface="Consolas"/>
              </a:rPr>
              <a:t> </a:t>
            </a:r>
            <a:r>
              <a:rPr lang="en-US" sz="1050" dirty="0" err="1">
                <a:solidFill>
                  <a:schemeClr val="dk1"/>
                </a:solidFill>
                <a:highlight>
                  <a:srgbClr val="FFFFFF"/>
                </a:highlight>
                <a:latin typeface="Consolas"/>
                <a:ea typeface="Consolas"/>
                <a:cs typeface="Consolas"/>
                <a:sym typeface="Consolas"/>
              </a:rPr>
              <a:t>RemovePhiFunction</a:t>
            </a:r>
            <a:r>
              <a:rPr lang="en-US" sz="1050" dirty="0">
                <a:solidFill>
                  <a:schemeClr val="dk1"/>
                </a:solidFill>
                <a:latin typeface="Consolas"/>
                <a:ea typeface="Consolas"/>
                <a:cs typeface="Consolas"/>
                <a:sym typeface="Consolas"/>
              </a:rPr>
              <a:t> implements</a:t>
            </a:r>
            <a:r>
              <a:rPr lang="en-US" sz="1050" dirty="0">
                <a:solidFill>
                  <a:srgbClr val="333333"/>
                </a:solidFill>
                <a:highlight>
                  <a:srgbClr val="FFFFFF"/>
                </a:highlight>
                <a:latin typeface="Consolas"/>
                <a:ea typeface="Consolas"/>
                <a:cs typeface="Consolas"/>
                <a:sym typeface="Consolas"/>
              </a:rPr>
              <a:t> </a:t>
            </a:r>
            <a:r>
              <a:rPr lang="en-US" sz="1050" dirty="0" err="1">
                <a:solidFill>
                  <a:schemeClr val="dk1"/>
                </a:solidFill>
                <a:latin typeface="Consolas"/>
                <a:ea typeface="Consolas"/>
                <a:cs typeface="Consolas"/>
                <a:sym typeface="Consolas"/>
              </a:rPr>
              <a:t>MapFunction</a:t>
            </a:r>
            <a:r>
              <a:rPr lang="en-US" sz="1050" dirty="0">
                <a:solidFill>
                  <a:schemeClr val="dk1"/>
                </a:solidFill>
                <a:latin typeface="Consolas"/>
                <a:ea typeface="Consolas"/>
                <a:cs typeface="Consolas"/>
                <a:sym typeface="Consolas"/>
              </a:rPr>
              <a:t>&lt;String, String&gt; {</a:t>
            </a:r>
            <a:br>
              <a:rPr lang="en-US" sz="1050" dirty="0">
                <a:solidFill>
                  <a:schemeClr val="dk1"/>
                </a:solidFill>
                <a:latin typeface="Consolas"/>
                <a:ea typeface="Consolas"/>
                <a:cs typeface="Consolas"/>
                <a:sym typeface="Consolas"/>
              </a:rPr>
            </a:br>
            <a:endParaRPr sz="1000" dirty="0">
              <a:solidFill>
                <a:srgbClr val="006666"/>
              </a:solidFill>
              <a:latin typeface="Courier New"/>
              <a:ea typeface="Courier New"/>
              <a:cs typeface="Courier New"/>
              <a:sym typeface="Courier New"/>
            </a:endParaRPr>
          </a:p>
          <a:p>
            <a:pPr marL="0" lvl="0" indent="0" algn="l" rtl="0">
              <a:spcBef>
                <a:spcPts val="0"/>
              </a:spcBef>
              <a:spcAft>
                <a:spcPts val="0"/>
              </a:spcAft>
              <a:buNone/>
            </a:pPr>
            <a:r>
              <a:rPr lang="en-US" sz="1000" dirty="0">
                <a:solidFill>
                  <a:srgbClr val="006666"/>
                </a:solidFill>
                <a:latin typeface="Courier New"/>
                <a:ea typeface="Courier New"/>
                <a:cs typeface="Courier New"/>
                <a:sym typeface="Courier New"/>
              </a:rPr>
              <a:t>  @Override</a:t>
            </a:r>
            <a:endParaRPr sz="1000" dirty="0">
              <a:solidFill>
                <a:schemeClr val="dk1"/>
              </a:solidFill>
              <a:latin typeface="Courier New"/>
              <a:ea typeface="Courier New"/>
              <a:cs typeface="Courier New"/>
              <a:sym typeface="Courier New"/>
            </a:endParaRPr>
          </a:p>
          <a:p>
            <a:pPr marL="0" lvl="0" indent="0" algn="l" rtl="0">
              <a:spcBef>
                <a:spcPts val="0"/>
              </a:spcBef>
              <a:spcAft>
                <a:spcPts val="0"/>
              </a:spcAft>
              <a:buNone/>
            </a:pPr>
            <a:r>
              <a:rPr lang="en-US" sz="1000" dirty="0">
                <a:solidFill>
                  <a:srgbClr val="000088"/>
                </a:solidFill>
                <a:latin typeface="Courier New"/>
                <a:ea typeface="Courier New"/>
                <a:cs typeface="Courier New"/>
                <a:sym typeface="Courier New"/>
              </a:rPr>
              <a:t>  public</a:t>
            </a:r>
            <a:r>
              <a:rPr lang="en-US" sz="1000" dirty="0">
                <a:solidFill>
                  <a:schemeClr val="dk1"/>
                </a:solidFill>
                <a:latin typeface="Courier New"/>
                <a:ea typeface="Courier New"/>
                <a:cs typeface="Courier New"/>
                <a:sym typeface="Courier New"/>
              </a:rPr>
              <a:t> </a:t>
            </a:r>
            <a:r>
              <a:rPr lang="en-US" sz="1000" dirty="0">
                <a:solidFill>
                  <a:srgbClr val="660066"/>
                </a:solidFill>
                <a:latin typeface="Courier New"/>
                <a:ea typeface="Courier New"/>
                <a:cs typeface="Courier New"/>
                <a:sym typeface="Courier New"/>
              </a:rPr>
              <a:t>String</a:t>
            </a:r>
            <a:r>
              <a:rPr lang="en-US" sz="1000" dirty="0">
                <a:solidFill>
                  <a:schemeClr val="dk1"/>
                </a:solidFill>
                <a:latin typeface="Courier New"/>
                <a:ea typeface="Courier New"/>
                <a:cs typeface="Courier New"/>
                <a:sym typeface="Courier New"/>
              </a:rPr>
              <a:t> map</a:t>
            </a:r>
            <a:r>
              <a:rPr lang="en-US" sz="1000" dirty="0">
                <a:solidFill>
                  <a:srgbClr val="666600"/>
                </a:solidFill>
                <a:latin typeface="Courier New"/>
                <a:ea typeface="Courier New"/>
                <a:cs typeface="Courier New"/>
                <a:sym typeface="Courier New"/>
              </a:rPr>
              <a:t>(</a:t>
            </a:r>
            <a:r>
              <a:rPr lang="en-US" sz="1000" dirty="0">
                <a:solidFill>
                  <a:srgbClr val="660066"/>
                </a:solidFill>
                <a:latin typeface="Courier New"/>
                <a:ea typeface="Courier New"/>
                <a:cs typeface="Courier New"/>
                <a:sym typeface="Courier New"/>
              </a:rPr>
              <a:t>String</a:t>
            </a:r>
            <a:r>
              <a:rPr lang="en-US" sz="1000" dirty="0">
                <a:solidFill>
                  <a:schemeClr val="dk1"/>
                </a:solidFill>
                <a:latin typeface="Courier New"/>
                <a:ea typeface="Courier New"/>
                <a:cs typeface="Courier New"/>
                <a:sym typeface="Courier New"/>
              </a:rPr>
              <a:t> text</a:t>
            </a:r>
            <a:r>
              <a:rPr lang="en-US" sz="1000" dirty="0">
                <a:solidFill>
                  <a:srgbClr val="666600"/>
                </a:solidFill>
                <a:latin typeface="Courier New"/>
                <a:ea typeface="Courier New"/>
                <a:cs typeface="Courier New"/>
                <a:sym typeface="Courier New"/>
              </a:rPr>
              <a:t>)</a:t>
            </a:r>
            <a:r>
              <a:rPr lang="en-US" sz="1000" dirty="0">
                <a:solidFill>
                  <a:schemeClr val="dk1"/>
                </a:solidFill>
                <a:latin typeface="Courier New"/>
                <a:ea typeface="Courier New"/>
                <a:cs typeface="Courier New"/>
                <a:sym typeface="Courier New"/>
              </a:rPr>
              <a:t> </a:t>
            </a:r>
            <a:r>
              <a:rPr lang="en-US" sz="1000" dirty="0">
                <a:solidFill>
                  <a:srgbClr val="000088"/>
                </a:solidFill>
                <a:latin typeface="Courier New"/>
                <a:ea typeface="Courier New"/>
                <a:cs typeface="Courier New"/>
                <a:sym typeface="Courier New"/>
              </a:rPr>
              <a:t>throws</a:t>
            </a:r>
            <a:r>
              <a:rPr lang="en-US" sz="1000" dirty="0">
                <a:solidFill>
                  <a:schemeClr val="dk1"/>
                </a:solidFill>
                <a:latin typeface="Courier New"/>
                <a:ea typeface="Courier New"/>
                <a:cs typeface="Courier New"/>
                <a:sym typeface="Courier New"/>
              </a:rPr>
              <a:t> </a:t>
            </a:r>
            <a:r>
              <a:rPr lang="en-US" sz="1000" dirty="0">
                <a:solidFill>
                  <a:srgbClr val="660066"/>
                </a:solidFill>
                <a:latin typeface="Courier New"/>
                <a:ea typeface="Courier New"/>
                <a:cs typeface="Courier New"/>
                <a:sym typeface="Courier New"/>
              </a:rPr>
              <a:t>Exception</a:t>
            </a:r>
            <a:r>
              <a:rPr lang="en-US" sz="1000" dirty="0">
                <a:solidFill>
                  <a:schemeClr val="dk1"/>
                </a:solidFill>
                <a:latin typeface="Courier New"/>
                <a:ea typeface="Courier New"/>
                <a:cs typeface="Courier New"/>
                <a:sym typeface="Courier New"/>
              </a:rPr>
              <a:t> </a:t>
            </a:r>
            <a:r>
              <a:rPr lang="en-US" sz="1000" dirty="0">
                <a:solidFill>
                  <a:srgbClr val="666600"/>
                </a:solidFill>
                <a:latin typeface="Courier New"/>
                <a:ea typeface="Courier New"/>
                <a:cs typeface="Courier New"/>
                <a:sym typeface="Courier New"/>
              </a:rPr>
              <a:t>{</a:t>
            </a:r>
            <a:br>
              <a:rPr lang="en-US" sz="1000" dirty="0">
                <a:solidFill>
                  <a:srgbClr val="666600"/>
                </a:solidFill>
                <a:latin typeface="Courier New"/>
                <a:ea typeface="Courier New"/>
                <a:cs typeface="Courier New"/>
                <a:sym typeface="Courier New"/>
              </a:rPr>
            </a:br>
            <a:endParaRPr sz="1000" dirty="0">
              <a:solidFill>
                <a:schemeClr val="dk1"/>
              </a:solidFill>
              <a:latin typeface="Courier New"/>
              <a:ea typeface="Courier New"/>
              <a:cs typeface="Courier New"/>
              <a:sym typeface="Courier New"/>
            </a:endParaRPr>
          </a:p>
          <a:p>
            <a:pPr marL="0" lvl="0" indent="0" algn="l" rtl="0">
              <a:spcBef>
                <a:spcPts val="0"/>
              </a:spcBef>
              <a:spcAft>
                <a:spcPts val="0"/>
              </a:spcAft>
              <a:buNone/>
            </a:pPr>
            <a:r>
              <a:rPr lang="en-US" sz="1000" dirty="0">
                <a:solidFill>
                  <a:schemeClr val="dk1"/>
                </a:solidFill>
                <a:latin typeface="Courier New"/>
                <a:ea typeface="Courier New"/>
                <a:cs typeface="Courier New"/>
                <a:sym typeface="Courier New"/>
              </a:rPr>
              <a:t>    // Analyze the text for PHI.</a:t>
            </a:r>
            <a:br>
              <a:rPr lang="en-US" sz="1000" dirty="0">
                <a:solidFill>
                  <a:schemeClr val="dk1"/>
                </a:solidFill>
                <a:latin typeface="Courier New"/>
                <a:ea typeface="Courier New"/>
                <a:cs typeface="Courier New"/>
                <a:sym typeface="Courier New"/>
              </a:rPr>
            </a:br>
            <a:r>
              <a:rPr lang="en-US" sz="1000" dirty="0">
                <a:solidFill>
                  <a:schemeClr val="dk1"/>
                </a:solidFill>
                <a:latin typeface="Courier New"/>
                <a:ea typeface="Courier New"/>
                <a:cs typeface="Courier New"/>
                <a:sym typeface="Courier New"/>
              </a:rPr>
              <a:t>    // TODO: Implement :)</a:t>
            </a:r>
          </a:p>
          <a:p>
            <a:pPr marL="0" lvl="0" indent="0" algn="l" rtl="0">
              <a:spcBef>
                <a:spcPts val="0"/>
              </a:spcBef>
              <a:spcAft>
                <a:spcPts val="0"/>
              </a:spcAft>
              <a:buNone/>
            </a:pPr>
            <a:endParaRPr sz="1000" dirty="0">
              <a:solidFill>
                <a:schemeClr val="dk1"/>
              </a:solidFill>
              <a:latin typeface="Courier New"/>
              <a:ea typeface="Courier New"/>
              <a:cs typeface="Courier New"/>
              <a:sym typeface="Courier New"/>
            </a:endParaRPr>
          </a:p>
          <a:p>
            <a:pPr marL="0" marR="114300" lvl="0" indent="0" algn="l" rtl="0">
              <a:lnSpc>
                <a:spcPct val="120000"/>
              </a:lnSpc>
              <a:spcBef>
                <a:spcPts val="0"/>
              </a:spcBef>
              <a:spcAft>
                <a:spcPts val="0"/>
              </a:spcAft>
              <a:buClr>
                <a:schemeClr val="dk1"/>
              </a:buClr>
              <a:buSzPts val="1100"/>
              <a:buFont typeface="Arial"/>
              <a:buNone/>
            </a:pPr>
            <a:r>
              <a:rPr lang="en-US" sz="1000" dirty="0">
                <a:solidFill>
                  <a:srgbClr val="666600"/>
                </a:solidFill>
                <a:latin typeface="Courier New"/>
                <a:ea typeface="Courier New"/>
                <a:cs typeface="Courier New"/>
                <a:sym typeface="Courier New"/>
              </a:rPr>
              <a:t>  }</a:t>
            </a:r>
            <a:br>
              <a:rPr lang="en-US" sz="1000" dirty="0">
                <a:solidFill>
                  <a:srgbClr val="666600"/>
                </a:solidFill>
                <a:latin typeface="Courier New"/>
                <a:ea typeface="Courier New"/>
                <a:cs typeface="Courier New"/>
                <a:sym typeface="Courier New"/>
              </a:rPr>
            </a:br>
            <a:br>
              <a:rPr lang="en-US" sz="1000" dirty="0">
                <a:solidFill>
                  <a:srgbClr val="666600"/>
                </a:solidFill>
                <a:latin typeface="Courier New"/>
                <a:ea typeface="Courier New"/>
                <a:cs typeface="Courier New"/>
                <a:sym typeface="Courier New"/>
              </a:rPr>
            </a:br>
            <a:r>
              <a:rPr lang="en-US" sz="1000" dirty="0">
                <a:solidFill>
                  <a:srgbClr val="666600"/>
                </a:solidFill>
                <a:latin typeface="Courier New"/>
                <a:ea typeface="Courier New"/>
                <a:cs typeface="Courier New"/>
                <a:sym typeface="Courier New"/>
              </a:rPr>
              <a:t>}</a:t>
            </a:r>
            <a:endParaRPr sz="1000" dirty="0">
              <a:solidFill>
                <a:srgbClr val="666600"/>
              </a:solidFill>
              <a:latin typeface="Courier New"/>
              <a:ea typeface="Courier New"/>
              <a:cs typeface="Courier New"/>
              <a:sym typeface="Courier New"/>
            </a:endParaRPr>
          </a:p>
          <a:p>
            <a:pPr marL="0" lvl="0" indent="0" algn="l" rtl="0">
              <a:spcBef>
                <a:spcPts val="1800"/>
              </a:spcBef>
              <a:spcAft>
                <a:spcPts val="0"/>
              </a:spcAft>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5f9ab453b6_0_80"/>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Streaming Architecture</a:t>
            </a:r>
            <a:endParaRPr/>
          </a:p>
        </p:txBody>
      </p:sp>
      <p:sp>
        <p:nvSpPr>
          <p:cNvPr id="339" name="Google Shape;339;g5f9ab453b6_0_80"/>
          <p:cNvSpPr txBox="1">
            <a:spLocks noGrp="1"/>
          </p:cNvSpPr>
          <p:nvPr>
            <p:ph type="body" idx="1"/>
          </p:nvPr>
        </p:nvSpPr>
        <p:spPr>
          <a:xfrm>
            <a:off x="510775" y="1122220"/>
            <a:ext cx="8198100" cy="383700"/>
          </a:xfrm>
          <a:prstGeom prst="rect">
            <a:avLst/>
          </a:prstGeom>
          <a:noFill/>
          <a:ln>
            <a:noFill/>
          </a:ln>
        </p:spPr>
        <p:txBody>
          <a:bodyPr spcFirstLastPara="1" wrap="square" lIns="0"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1600"/>
              </a:spcBef>
              <a:spcAft>
                <a:spcPts val="0"/>
              </a:spcAft>
              <a:buClr>
                <a:srgbClr val="D3002D"/>
              </a:buClr>
              <a:buSzPts val="2000"/>
              <a:buFont typeface="Arial"/>
              <a:buNone/>
            </a:pPr>
            <a:endParaRPr/>
          </a:p>
        </p:txBody>
      </p:sp>
      <p:pic>
        <p:nvPicPr>
          <p:cNvPr id="340" name="Google Shape;340;g5f9ab453b6_0_80"/>
          <p:cNvPicPr preferRelativeResize="0"/>
          <p:nvPr/>
        </p:nvPicPr>
        <p:blipFill>
          <a:blip r:embed="rId3">
            <a:alphaModFix/>
          </a:blip>
          <a:stretch>
            <a:fillRect/>
          </a:stretch>
        </p:blipFill>
        <p:spPr>
          <a:xfrm>
            <a:off x="3882313" y="1735675"/>
            <a:ext cx="1455024" cy="1455024"/>
          </a:xfrm>
          <a:prstGeom prst="rect">
            <a:avLst/>
          </a:prstGeom>
          <a:noFill/>
          <a:ln>
            <a:noFill/>
          </a:ln>
        </p:spPr>
      </p:pic>
      <p:pic>
        <p:nvPicPr>
          <p:cNvPr id="341" name="Google Shape;341;g5f9ab453b6_0_80"/>
          <p:cNvPicPr preferRelativeResize="0"/>
          <p:nvPr/>
        </p:nvPicPr>
        <p:blipFill>
          <a:blip r:embed="rId4">
            <a:alphaModFix/>
          </a:blip>
          <a:stretch>
            <a:fillRect/>
          </a:stretch>
        </p:blipFill>
        <p:spPr>
          <a:xfrm>
            <a:off x="1410975" y="1838535"/>
            <a:ext cx="1249300" cy="1249300"/>
          </a:xfrm>
          <a:prstGeom prst="rect">
            <a:avLst/>
          </a:prstGeom>
          <a:noFill/>
          <a:ln>
            <a:noFill/>
          </a:ln>
        </p:spPr>
      </p:pic>
      <p:cxnSp>
        <p:nvCxnSpPr>
          <p:cNvPr id="342" name="Google Shape;342;g5f9ab453b6_0_80"/>
          <p:cNvCxnSpPr>
            <a:stCxn id="341" idx="3"/>
            <a:endCxn id="340" idx="1"/>
          </p:cNvCxnSpPr>
          <p:nvPr/>
        </p:nvCxnSpPr>
        <p:spPr>
          <a:xfrm>
            <a:off x="2660275" y="2463184"/>
            <a:ext cx="1221900" cy="0"/>
          </a:xfrm>
          <a:prstGeom prst="straightConnector1">
            <a:avLst/>
          </a:prstGeom>
          <a:noFill/>
          <a:ln w="9525" cap="flat" cmpd="sng">
            <a:solidFill>
              <a:schemeClr val="dk2"/>
            </a:solidFill>
            <a:prstDash val="solid"/>
            <a:round/>
            <a:headEnd type="none" w="med" len="med"/>
            <a:tailEnd type="triangle" w="med" len="med"/>
          </a:ln>
        </p:spPr>
      </p:cxnSp>
      <p:pic>
        <p:nvPicPr>
          <p:cNvPr id="343" name="Google Shape;343;g5f9ab453b6_0_80"/>
          <p:cNvPicPr preferRelativeResize="0"/>
          <p:nvPr/>
        </p:nvPicPr>
        <p:blipFill>
          <a:blip r:embed="rId5">
            <a:alphaModFix/>
          </a:blip>
          <a:stretch>
            <a:fillRect/>
          </a:stretch>
        </p:blipFill>
        <p:spPr>
          <a:xfrm>
            <a:off x="6559382" y="2021547"/>
            <a:ext cx="883275" cy="883250"/>
          </a:xfrm>
          <a:prstGeom prst="rect">
            <a:avLst/>
          </a:prstGeom>
          <a:noFill/>
          <a:ln>
            <a:noFill/>
          </a:ln>
        </p:spPr>
      </p:pic>
      <p:cxnSp>
        <p:nvCxnSpPr>
          <p:cNvPr id="344" name="Google Shape;344;g5f9ab453b6_0_80"/>
          <p:cNvCxnSpPr>
            <a:stCxn id="340" idx="3"/>
            <a:endCxn id="343" idx="1"/>
          </p:cNvCxnSpPr>
          <p:nvPr/>
        </p:nvCxnSpPr>
        <p:spPr>
          <a:xfrm>
            <a:off x="5337337" y="2463187"/>
            <a:ext cx="1221900" cy="0"/>
          </a:xfrm>
          <a:prstGeom prst="straightConnector1">
            <a:avLst/>
          </a:prstGeom>
          <a:noFill/>
          <a:ln w="9525" cap="flat" cmpd="sng">
            <a:solidFill>
              <a:schemeClr val="dk2"/>
            </a:solidFill>
            <a:prstDash val="solid"/>
            <a:round/>
            <a:headEnd type="none" w="med" len="med"/>
            <a:tailEnd type="triangle" w="med" len="med"/>
          </a:ln>
        </p:spPr>
      </p:cxnSp>
      <p:pic>
        <p:nvPicPr>
          <p:cNvPr id="345" name="Google Shape;345;g5f9ab453b6_0_80"/>
          <p:cNvPicPr preferRelativeResize="0"/>
          <p:nvPr/>
        </p:nvPicPr>
        <p:blipFill>
          <a:blip r:embed="rId6">
            <a:alphaModFix/>
          </a:blip>
          <a:stretch>
            <a:fillRect/>
          </a:stretch>
        </p:blipFill>
        <p:spPr>
          <a:xfrm>
            <a:off x="4433977" y="3420440"/>
            <a:ext cx="351689" cy="475600"/>
          </a:xfrm>
          <a:prstGeom prst="rect">
            <a:avLst/>
          </a:prstGeom>
          <a:noFill/>
          <a:ln>
            <a:noFill/>
          </a:ln>
        </p:spPr>
      </p:pic>
      <p:cxnSp>
        <p:nvCxnSpPr>
          <p:cNvPr id="346" name="Google Shape;346;g5f9ab453b6_0_80"/>
          <p:cNvCxnSpPr>
            <a:stCxn id="345" idx="0"/>
          </p:cNvCxnSpPr>
          <p:nvPr/>
        </p:nvCxnSpPr>
        <p:spPr>
          <a:xfrm rot="10800000" flipH="1">
            <a:off x="4609822" y="2713640"/>
            <a:ext cx="9900" cy="706800"/>
          </a:xfrm>
          <a:prstGeom prst="straightConnector1">
            <a:avLst/>
          </a:prstGeom>
          <a:noFill/>
          <a:ln w="9525" cap="flat" cmpd="sng">
            <a:solidFill>
              <a:schemeClr val="dk2"/>
            </a:solidFill>
            <a:prstDash val="solid"/>
            <a:round/>
            <a:headEnd type="triangle" w="med" len="med"/>
            <a:tailEnd type="triangle" w="med" len="med"/>
          </a:ln>
        </p:spPr>
      </p:cxnSp>
      <p:pic>
        <p:nvPicPr>
          <p:cNvPr id="347" name="Google Shape;347;g5f9ab453b6_0_80"/>
          <p:cNvPicPr preferRelativeResize="0"/>
          <p:nvPr/>
        </p:nvPicPr>
        <p:blipFill>
          <a:blip r:embed="rId7">
            <a:alphaModFix/>
          </a:blip>
          <a:stretch>
            <a:fillRect/>
          </a:stretch>
        </p:blipFill>
        <p:spPr>
          <a:xfrm>
            <a:off x="4494225" y="3190696"/>
            <a:ext cx="1221900" cy="804432"/>
          </a:xfrm>
          <a:prstGeom prst="rect">
            <a:avLst/>
          </a:prstGeom>
          <a:noFill/>
          <a:ln>
            <a:noFill/>
          </a:ln>
        </p:spPr>
      </p:pic>
      <p:sp>
        <p:nvSpPr>
          <p:cNvPr id="348" name="Google Shape;348;g5f9ab453b6_0_80"/>
          <p:cNvSpPr txBox="1"/>
          <p:nvPr/>
        </p:nvSpPr>
        <p:spPr>
          <a:xfrm>
            <a:off x="3506600" y="1252675"/>
            <a:ext cx="36381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t>Only change is the name of the topic to consume from.</a:t>
            </a:r>
            <a:endParaRPr sz="1100"/>
          </a:p>
        </p:txBody>
      </p:sp>
      <p:sp>
        <p:nvSpPr>
          <p:cNvPr id="349" name="Google Shape;349;g5f9ab453b6_0_80"/>
          <p:cNvSpPr/>
          <p:nvPr/>
        </p:nvSpPr>
        <p:spPr>
          <a:xfrm>
            <a:off x="5148325" y="1649900"/>
            <a:ext cx="189000" cy="6693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g5f9ab453b6_0_8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63927df0d2_0_10"/>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Another Way: Apache NiFi</a:t>
            </a:r>
            <a:endParaRPr/>
          </a:p>
        </p:txBody>
      </p:sp>
      <p:sp>
        <p:nvSpPr>
          <p:cNvPr id="356" name="Google Shape;356;g63927df0d2_0_10"/>
          <p:cNvSpPr txBox="1">
            <a:spLocks noGrp="1"/>
          </p:cNvSpPr>
          <p:nvPr>
            <p:ph type="body" idx="1"/>
          </p:nvPr>
        </p:nvSpPr>
        <p:spPr>
          <a:xfrm>
            <a:off x="510775" y="1122220"/>
            <a:ext cx="8198100" cy="383700"/>
          </a:xfrm>
          <a:prstGeom prst="rect">
            <a:avLst/>
          </a:prstGeom>
          <a:noFill/>
          <a:ln>
            <a:noFill/>
          </a:ln>
        </p:spPr>
        <p:txBody>
          <a:bodyPr spcFirstLastPara="1" wrap="square" lIns="0"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1600"/>
              </a:spcBef>
              <a:spcAft>
                <a:spcPts val="0"/>
              </a:spcAft>
              <a:buClr>
                <a:srgbClr val="D3002D"/>
              </a:buClr>
              <a:buSzPts val="2000"/>
              <a:buFont typeface="Arial"/>
              <a:buNone/>
            </a:pPr>
            <a:endParaRPr/>
          </a:p>
        </p:txBody>
      </p:sp>
      <p:pic>
        <p:nvPicPr>
          <p:cNvPr id="357" name="Google Shape;357;g63927df0d2_0_10"/>
          <p:cNvPicPr preferRelativeResize="0"/>
          <p:nvPr/>
        </p:nvPicPr>
        <p:blipFill>
          <a:blip r:embed="rId3">
            <a:alphaModFix/>
          </a:blip>
          <a:stretch>
            <a:fillRect/>
          </a:stretch>
        </p:blipFill>
        <p:spPr>
          <a:xfrm>
            <a:off x="3882313" y="1735675"/>
            <a:ext cx="1455024" cy="1455024"/>
          </a:xfrm>
          <a:prstGeom prst="rect">
            <a:avLst/>
          </a:prstGeom>
          <a:noFill/>
          <a:ln>
            <a:noFill/>
          </a:ln>
        </p:spPr>
      </p:pic>
      <p:pic>
        <p:nvPicPr>
          <p:cNvPr id="358" name="Google Shape;358;g63927df0d2_0_10"/>
          <p:cNvPicPr preferRelativeResize="0"/>
          <p:nvPr/>
        </p:nvPicPr>
        <p:blipFill>
          <a:blip r:embed="rId4">
            <a:alphaModFix/>
          </a:blip>
          <a:stretch>
            <a:fillRect/>
          </a:stretch>
        </p:blipFill>
        <p:spPr>
          <a:xfrm>
            <a:off x="1410975" y="1838535"/>
            <a:ext cx="1249300" cy="1249300"/>
          </a:xfrm>
          <a:prstGeom prst="rect">
            <a:avLst/>
          </a:prstGeom>
          <a:noFill/>
          <a:ln>
            <a:noFill/>
          </a:ln>
        </p:spPr>
      </p:pic>
      <p:cxnSp>
        <p:nvCxnSpPr>
          <p:cNvPr id="359" name="Google Shape;359;g63927df0d2_0_10"/>
          <p:cNvCxnSpPr>
            <a:stCxn id="358" idx="3"/>
            <a:endCxn id="357" idx="1"/>
          </p:cNvCxnSpPr>
          <p:nvPr/>
        </p:nvCxnSpPr>
        <p:spPr>
          <a:xfrm>
            <a:off x="2660275" y="2463184"/>
            <a:ext cx="1221900" cy="0"/>
          </a:xfrm>
          <a:prstGeom prst="straightConnector1">
            <a:avLst/>
          </a:prstGeom>
          <a:noFill/>
          <a:ln w="9525" cap="flat" cmpd="sng">
            <a:solidFill>
              <a:schemeClr val="dk2"/>
            </a:solidFill>
            <a:prstDash val="solid"/>
            <a:round/>
            <a:headEnd type="none" w="med" len="med"/>
            <a:tailEnd type="triangle" w="med" len="med"/>
          </a:ln>
        </p:spPr>
      </p:cxnSp>
      <p:pic>
        <p:nvPicPr>
          <p:cNvPr id="360" name="Google Shape;360;g63927df0d2_0_10"/>
          <p:cNvPicPr preferRelativeResize="0"/>
          <p:nvPr/>
        </p:nvPicPr>
        <p:blipFill>
          <a:blip r:embed="rId5">
            <a:alphaModFix/>
          </a:blip>
          <a:stretch>
            <a:fillRect/>
          </a:stretch>
        </p:blipFill>
        <p:spPr>
          <a:xfrm>
            <a:off x="6559382" y="2021547"/>
            <a:ext cx="883275" cy="883250"/>
          </a:xfrm>
          <a:prstGeom prst="rect">
            <a:avLst/>
          </a:prstGeom>
          <a:noFill/>
          <a:ln>
            <a:noFill/>
          </a:ln>
        </p:spPr>
      </p:pic>
      <p:cxnSp>
        <p:nvCxnSpPr>
          <p:cNvPr id="361" name="Google Shape;361;g63927df0d2_0_10"/>
          <p:cNvCxnSpPr>
            <a:stCxn id="357" idx="3"/>
            <a:endCxn id="360" idx="1"/>
          </p:cNvCxnSpPr>
          <p:nvPr/>
        </p:nvCxnSpPr>
        <p:spPr>
          <a:xfrm>
            <a:off x="5337337" y="2463187"/>
            <a:ext cx="1221900" cy="0"/>
          </a:xfrm>
          <a:prstGeom prst="straightConnector1">
            <a:avLst/>
          </a:prstGeom>
          <a:noFill/>
          <a:ln w="9525" cap="flat" cmpd="sng">
            <a:solidFill>
              <a:schemeClr val="dk2"/>
            </a:solidFill>
            <a:prstDash val="solid"/>
            <a:round/>
            <a:headEnd type="none" w="med" len="med"/>
            <a:tailEnd type="triangle" w="med" len="med"/>
          </a:ln>
        </p:spPr>
      </p:cxnSp>
      <p:pic>
        <p:nvPicPr>
          <p:cNvPr id="362" name="Google Shape;362;g63927df0d2_0_10"/>
          <p:cNvPicPr preferRelativeResize="0"/>
          <p:nvPr/>
        </p:nvPicPr>
        <p:blipFill>
          <a:blip r:embed="rId6">
            <a:alphaModFix/>
          </a:blip>
          <a:stretch>
            <a:fillRect/>
          </a:stretch>
        </p:blipFill>
        <p:spPr>
          <a:xfrm>
            <a:off x="4433977" y="3420440"/>
            <a:ext cx="351689" cy="475600"/>
          </a:xfrm>
          <a:prstGeom prst="rect">
            <a:avLst/>
          </a:prstGeom>
          <a:noFill/>
          <a:ln>
            <a:noFill/>
          </a:ln>
        </p:spPr>
      </p:pic>
      <p:cxnSp>
        <p:nvCxnSpPr>
          <p:cNvPr id="363" name="Google Shape;363;g63927df0d2_0_10"/>
          <p:cNvCxnSpPr>
            <a:stCxn id="362" idx="0"/>
          </p:cNvCxnSpPr>
          <p:nvPr/>
        </p:nvCxnSpPr>
        <p:spPr>
          <a:xfrm rot="10800000" flipH="1">
            <a:off x="4609822" y="2713640"/>
            <a:ext cx="9900" cy="706800"/>
          </a:xfrm>
          <a:prstGeom prst="straightConnector1">
            <a:avLst/>
          </a:prstGeom>
          <a:noFill/>
          <a:ln w="9525" cap="flat" cmpd="sng">
            <a:solidFill>
              <a:schemeClr val="dk2"/>
            </a:solidFill>
            <a:prstDash val="solid"/>
            <a:round/>
            <a:headEnd type="triangle" w="med" len="med"/>
            <a:tailEnd type="triangle" w="med" len="med"/>
          </a:ln>
        </p:spPr>
      </p:cxnSp>
      <p:sp>
        <p:nvSpPr>
          <p:cNvPr id="364" name="Google Shape;364;g63927df0d2_0_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36</a:t>
            </a:fld>
            <a:endParaRPr/>
          </a:p>
        </p:txBody>
      </p:sp>
      <p:pic>
        <p:nvPicPr>
          <p:cNvPr id="365" name="Google Shape;365;g63927df0d2_0_10"/>
          <p:cNvPicPr preferRelativeResize="0"/>
          <p:nvPr/>
        </p:nvPicPr>
        <p:blipFill>
          <a:blip r:embed="rId7">
            <a:alphaModFix/>
          </a:blip>
          <a:stretch>
            <a:fillRect/>
          </a:stretch>
        </p:blipFill>
        <p:spPr>
          <a:xfrm>
            <a:off x="4866675" y="3481925"/>
            <a:ext cx="846350" cy="3526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g63927df0d2_0_27"/>
          <p:cNvPicPr preferRelativeResize="0"/>
          <p:nvPr/>
        </p:nvPicPr>
        <p:blipFill>
          <a:blip r:embed="rId3">
            <a:alphaModFix/>
          </a:blip>
          <a:stretch>
            <a:fillRect/>
          </a:stretch>
        </p:blipFill>
        <p:spPr>
          <a:xfrm>
            <a:off x="1162013" y="990757"/>
            <a:ext cx="6895633" cy="3332780"/>
          </a:xfrm>
          <a:prstGeom prst="rect">
            <a:avLst/>
          </a:prstGeom>
          <a:noFill/>
          <a:ln>
            <a:noFill/>
          </a:ln>
        </p:spPr>
      </p:pic>
      <p:sp>
        <p:nvSpPr>
          <p:cNvPr id="371" name="Google Shape;371;g63927df0d2_0_27"/>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Using Apache NiFi</a:t>
            </a:r>
            <a:endParaRPr/>
          </a:p>
        </p:txBody>
      </p:sp>
      <p:sp>
        <p:nvSpPr>
          <p:cNvPr id="372" name="Google Shape;372;g63927df0d2_0_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37</a:t>
            </a:fld>
            <a:endParaRPr/>
          </a:p>
        </p:txBody>
      </p:sp>
      <p:sp>
        <p:nvSpPr>
          <p:cNvPr id="373" name="Google Shape;373;g63927df0d2_0_27"/>
          <p:cNvSpPr txBox="1"/>
          <p:nvPr/>
        </p:nvSpPr>
        <p:spPr>
          <a:xfrm>
            <a:off x="282775" y="2922150"/>
            <a:ext cx="2961000" cy="6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0000"/>
                </a:solidFill>
              </a:rPr>
              <a:t>ReplaceText processor finds regex matches and replaces them.</a:t>
            </a:r>
            <a:endParaRPr>
              <a:solidFill>
                <a:srgbClr val="FF0000"/>
              </a:solidFill>
            </a:endParaRPr>
          </a:p>
        </p:txBody>
      </p:sp>
      <p:cxnSp>
        <p:nvCxnSpPr>
          <p:cNvPr id="374" name="Google Shape;374;g63927df0d2_0_27"/>
          <p:cNvCxnSpPr/>
          <p:nvPr/>
        </p:nvCxnSpPr>
        <p:spPr>
          <a:xfrm rot="10800000" flipH="1">
            <a:off x="2990075" y="2044250"/>
            <a:ext cx="2313600" cy="9240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5e1ede87da_0_80"/>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Summary</a:t>
            </a:r>
            <a:endParaRPr/>
          </a:p>
        </p:txBody>
      </p:sp>
      <p:sp>
        <p:nvSpPr>
          <p:cNvPr id="380" name="Google Shape;380;g5e1ede87da_0_80"/>
          <p:cNvSpPr txBox="1">
            <a:spLocks noGrp="1"/>
          </p:cNvSpPr>
          <p:nvPr>
            <p:ph type="body" idx="1"/>
          </p:nvPr>
        </p:nvSpPr>
        <p:spPr>
          <a:xfrm>
            <a:off x="510779" y="1122219"/>
            <a:ext cx="8198100" cy="3069600"/>
          </a:xfrm>
          <a:prstGeom prst="rect">
            <a:avLst/>
          </a:prstGeom>
          <a:noFill/>
          <a:ln>
            <a:noFill/>
          </a:ln>
        </p:spPr>
        <p:txBody>
          <a:bodyPr spcFirstLastPara="1" wrap="square" lIns="0" tIns="45700" rIns="91425" bIns="45700" anchor="t" anchorCtr="0">
            <a:noAutofit/>
          </a:bodyPr>
          <a:lstStyle/>
          <a:p>
            <a:pPr marL="457200" lvl="0" indent="-355600" algn="l" rtl="0">
              <a:spcBef>
                <a:spcPts val="0"/>
              </a:spcBef>
              <a:spcAft>
                <a:spcPts val="0"/>
              </a:spcAft>
              <a:buSzPts val="2000"/>
              <a:buChar char="●"/>
            </a:pPr>
            <a:r>
              <a:rPr lang="en-US"/>
              <a:t>Extremely important PHI be treated with care.</a:t>
            </a:r>
            <a:endParaRPr/>
          </a:p>
          <a:p>
            <a:pPr marL="457200" lvl="0" indent="-355600" algn="l" rtl="0">
              <a:spcBef>
                <a:spcPts val="0"/>
              </a:spcBef>
              <a:spcAft>
                <a:spcPts val="0"/>
              </a:spcAft>
              <a:buSzPts val="2000"/>
              <a:buChar char="●"/>
            </a:pPr>
            <a:r>
              <a:rPr lang="en-US"/>
              <a:t>De-identification can make data usable for valuable secondary purposes.</a:t>
            </a:r>
            <a:endParaRPr/>
          </a:p>
          <a:p>
            <a:pPr marL="457200" lvl="0" indent="-355600" algn="l" rtl="0">
              <a:spcBef>
                <a:spcPts val="0"/>
              </a:spcBef>
              <a:spcAft>
                <a:spcPts val="0"/>
              </a:spcAft>
              <a:buSzPts val="2000"/>
              <a:buChar char="●"/>
            </a:pPr>
            <a:r>
              <a:rPr lang="en-US"/>
              <a:t>PHI can be identified through various methods.</a:t>
            </a:r>
            <a:endParaRPr/>
          </a:p>
          <a:p>
            <a:pPr marL="457200" lvl="0" indent="-355600" algn="l" rtl="0">
              <a:spcBef>
                <a:spcPts val="0"/>
              </a:spcBef>
              <a:spcAft>
                <a:spcPts val="0"/>
              </a:spcAft>
              <a:buSzPts val="2000"/>
              <a:buChar char="●"/>
            </a:pPr>
            <a:r>
              <a:rPr lang="en-US"/>
              <a:t>Those methods can be implemented as a streaming job.</a:t>
            </a:r>
            <a:endParaRPr/>
          </a:p>
          <a:p>
            <a:pPr marL="457200" lvl="0" indent="-355600" algn="l" rtl="0">
              <a:spcBef>
                <a:spcPts val="0"/>
              </a:spcBef>
              <a:spcAft>
                <a:spcPts val="0"/>
              </a:spcAft>
              <a:buSzPts val="2000"/>
              <a:buChar char="●"/>
            </a:pPr>
            <a:r>
              <a:rPr lang="en-US"/>
              <a:t>Text can be processed as it streams with minimal changes to the pipeline.</a:t>
            </a:r>
            <a:endParaRPr/>
          </a:p>
        </p:txBody>
      </p:sp>
      <p:sp>
        <p:nvSpPr>
          <p:cNvPr id="381" name="Google Shape;381;g5e1ede87da_0_8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5e1ede87da_0_80"/>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dirty="0"/>
              <a:t>Thank you!</a:t>
            </a:r>
            <a:endParaRPr dirty="0"/>
          </a:p>
        </p:txBody>
      </p:sp>
      <p:sp>
        <p:nvSpPr>
          <p:cNvPr id="381" name="Google Shape;381;g5e1ede87da_0_8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152406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5f330d9a95_0_73"/>
          <p:cNvSpPr txBox="1">
            <a:spLocks noGrp="1"/>
          </p:cNvSpPr>
          <p:nvPr>
            <p:ph type="ctrTitle"/>
          </p:nvPr>
        </p:nvSpPr>
        <p:spPr>
          <a:xfrm>
            <a:off x="510775" y="416593"/>
            <a:ext cx="8198100" cy="3402600"/>
          </a:xfrm>
          <a:prstGeom prst="rect">
            <a:avLst/>
          </a:prstGeom>
        </p:spPr>
        <p:txBody>
          <a:bodyPr spcFirstLastPara="1" wrap="square" lIns="0" tIns="45700" rIns="91425" bIns="45700"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US"/>
              <a:t>Protected Health Information</a:t>
            </a:r>
            <a:endParaRPr/>
          </a:p>
          <a:p>
            <a:pPr marL="0" lvl="0" indent="0" algn="ctr" rtl="0">
              <a:spcBef>
                <a:spcPts val="0"/>
              </a:spcBef>
              <a:spcAft>
                <a:spcPts val="0"/>
              </a:spcAft>
              <a:buNone/>
            </a:pPr>
            <a:r>
              <a:rPr lang="en-US"/>
              <a:t>PHI / ePHI</a:t>
            </a:r>
            <a:endParaRPr/>
          </a:p>
        </p:txBody>
      </p:sp>
      <p:sp>
        <p:nvSpPr>
          <p:cNvPr id="64" name="Google Shape;64;g5f330d9a95_0_7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5e1ede87da_0_0"/>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What is PHI?</a:t>
            </a:r>
            <a:endParaRPr/>
          </a:p>
        </p:txBody>
      </p:sp>
      <p:sp>
        <p:nvSpPr>
          <p:cNvPr id="70" name="Google Shape;70;g5e1ede87da_0_0"/>
          <p:cNvSpPr txBox="1">
            <a:spLocks noGrp="1"/>
          </p:cNvSpPr>
          <p:nvPr>
            <p:ph type="body" idx="1"/>
          </p:nvPr>
        </p:nvSpPr>
        <p:spPr>
          <a:xfrm>
            <a:off x="510779" y="1122219"/>
            <a:ext cx="8198100" cy="30696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None/>
            </a:pPr>
            <a:r>
              <a:rPr lang="en-US" b="1"/>
              <a:t>P</a:t>
            </a:r>
            <a:r>
              <a:rPr lang="en-US"/>
              <a:t>rotected </a:t>
            </a:r>
            <a:r>
              <a:rPr lang="en-US" b="1"/>
              <a:t>H</a:t>
            </a:r>
            <a:r>
              <a:rPr lang="en-US"/>
              <a:t>ealth </a:t>
            </a:r>
            <a:r>
              <a:rPr lang="en-US" b="1"/>
              <a:t>I</a:t>
            </a:r>
            <a:r>
              <a:rPr lang="en-US"/>
              <a:t>nformation</a:t>
            </a:r>
            <a:endParaRPr/>
          </a:p>
          <a:p>
            <a:pPr marL="0" lvl="0" indent="0" algn="l" rtl="0">
              <a:spcBef>
                <a:spcPts val="0"/>
              </a:spcBef>
              <a:spcAft>
                <a:spcPts val="0"/>
              </a:spcAft>
              <a:buNone/>
            </a:pPr>
            <a:endParaRPr/>
          </a:p>
          <a:p>
            <a:pPr marL="457200" lvl="0" indent="-355600" algn="l" rtl="0">
              <a:spcBef>
                <a:spcPts val="0"/>
              </a:spcBef>
              <a:spcAft>
                <a:spcPts val="0"/>
              </a:spcAft>
              <a:buSzPts val="2000"/>
              <a:buChar char="●"/>
            </a:pPr>
            <a:r>
              <a:rPr lang="en-US"/>
              <a:t>Any health information that can be traced to a specific individual.</a:t>
            </a:r>
            <a:br>
              <a:rPr lang="en-US"/>
            </a:br>
            <a:endParaRPr/>
          </a:p>
          <a:p>
            <a:pPr marL="457200" lvl="0" indent="-355600" algn="l" rtl="0">
              <a:spcBef>
                <a:spcPts val="0"/>
              </a:spcBef>
              <a:spcAft>
                <a:spcPts val="0"/>
              </a:spcAft>
              <a:buSzPts val="2000"/>
              <a:buChar char="●"/>
            </a:pPr>
            <a:r>
              <a:rPr lang="en-US"/>
              <a:t>HIPAA broadly defines 18 identifiers, some are:</a:t>
            </a:r>
            <a:endParaRPr/>
          </a:p>
          <a:p>
            <a:pPr marL="914400" lvl="1" indent="-330200" algn="l" rtl="0">
              <a:spcBef>
                <a:spcPts val="0"/>
              </a:spcBef>
              <a:spcAft>
                <a:spcPts val="0"/>
              </a:spcAft>
              <a:buSzPts val="1600"/>
              <a:buChar char="○"/>
            </a:pPr>
            <a:r>
              <a:rPr lang="en-US"/>
              <a:t>Names, Geographic identifiers meeting certain criteria, Dates</a:t>
            </a:r>
            <a:endParaRPr/>
          </a:p>
          <a:p>
            <a:pPr marL="914400" lvl="1" indent="-330200" algn="l" rtl="0">
              <a:spcBef>
                <a:spcPts val="0"/>
              </a:spcBef>
              <a:spcAft>
                <a:spcPts val="0"/>
              </a:spcAft>
              <a:buSzPts val="1600"/>
              <a:buChar char="○"/>
            </a:pPr>
            <a:r>
              <a:rPr lang="en-US"/>
              <a:t>Phone numbers, Email addresses, Biometric</a:t>
            </a:r>
            <a:endParaRPr/>
          </a:p>
          <a:p>
            <a:pPr marL="0" lvl="0" indent="0" algn="l" rtl="0">
              <a:spcBef>
                <a:spcPts val="0"/>
              </a:spcBef>
              <a:spcAft>
                <a:spcPts val="0"/>
              </a:spcAft>
              <a:buNone/>
            </a:pPr>
            <a:endParaRPr/>
          </a:p>
          <a:p>
            <a:pPr marL="0" lvl="0" indent="0" algn="l" rtl="0">
              <a:spcBef>
                <a:spcPts val="0"/>
              </a:spcBef>
              <a:spcAft>
                <a:spcPts val="0"/>
              </a:spcAft>
              <a:buNone/>
            </a:pPr>
            <a:r>
              <a:rPr lang="en-US" sz="1100" u="sng">
                <a:solidFill>
                  <a:schemeClr val="hlink"/>
                </a:solidFill>
                <a:hlinkClick r:id="rId3"/>
              </a:rPr>
              <a:t>https://www.hhs.gov/hipaa/for-professionals/index.html</a:t>
            </a:r>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
        <p:nvSpPr>
          <p:cNvPr id="71" name="Google Shape;71;g5e1ede87da_0_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5e1ede87da_0_10"/>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What Regulates PHI?</a:t>
            </a:r>
            <a:endParaRPr/>
          </a:p>
        </p:txBody>
      </p:sp>
      <p:sp>
        <p:nvSpPr>
          <p:cNvPr id="77" name="Google Shape;77;g5e1ede87da_0_10"/>
          <p:cNvSpPr txBox="1">
            <a:spLocks noGrp="1"/>
          </p:cNvSpPr>
          <p:nvPr>
            <p:ph type="body" idx="1"/>
          </p:nvPr>
        </p:nvSpPr>
        <p:spPr>
          <a:xfrm>
            <a:off x="510779" y="1122219"/>
            <a:ext cx="8198100" cy="30696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None/>
            </a:pPr>
            <a:r>
              <a:rPr lang="en-US" dirty="0"/>
              <a:t>Health Insurance Portability and Accountability Act of 1996 (HIPAA)</a:t>
            </a:r>
            <a:br>
              <a:rPr lang="en-US" dirty="0"/>
            </a:br>
            <a:endParaRPr dirty="0"/>
          </a:p>
          <a:p>
            <a:pPr marL="457200" lvl="0" indent="-355600" algn="l" rtl="0">
              <a:spcBef>
                <a:spcPts val="0"/>
              </a:spcBef>
              <a:spcAft>
                <a:spcPts val="0"/>
              </a:spcAft>
              <a:buSzPts val="2000"/>
              <a:buChar char="●"/>
            </a:pPr>
            <a:r>
              <a:rPr lang="en-US" dirty="0"/>
              <a:t>1) HIPAA Privacy Rule</a:t>
            </a:r>
            <a:endParaRPr dirty="0"/>
          </a:p>
          <a:p>
            <a:pPr marL="914400" lvl="1" indent="-330200" algn="l" rtl="0">
              <a:spcBef>
                <a:spcPts val="0"/>
              </a:spcBef>
              <a:spcAft>
                <a:spcPts val="0"/>
              </a:spcAft>
              <a:buSzPts val="1600"/>
              <a:buChar char="○"/>
            </a:pPr>
            <a:r>
              <a:rPr lang="en-US" dirty="0"/>
              <a:t>Defines protections for PHI by health plans, clearinghouses, and providers.</a:t>
            </a:r>
            <a:endParaRPr dirty="0"/>
          </a:p>
          <a:p>
            <a:pPr marL="0" lvl="0" indent="0" algn="l" rtl="0">
              <a:spcBef>
                <a:spcPts val="0"/>
              </a:spcBef>
              <a:spcAft>
                <a:spcPts val="0"/>
              </a:spcAft>
              <a:buNone/>
            </a:pPr>
            <a:endParaRPr dirty="0"/>
          </a:p>
          <a:p>
            <a:pPr marL="457200" lvl="0" indent="-355600" algn="l" rtl="0">
              <a:spcBef>
                <a:spcPts val="0"/>
              </a:spcBef>
              <a:spcAft>
                <a:spcPts val="0"/>
              </a:spcAft>
              <a:buSzPts val="2000"/>
              <a:buChar char="●"/>
            </a:pPr>
            <a:r>
              <a:rPr lang="en-US" dirty="0"/>
              <a:t>2) HIPAA Security Rule</a:t>
            </a:r>
            <a:endParaRPr dirty="0"/>
          </a:p>
          <a:p>
            <a:pPr marL="914400" lvl="1" indent="-330200" algn="l" rtl="0">
              <a:spcBef>
                <a:spcPts val="0"/>
              </a:spcBef>
              <a:spcAft>
                <a:spcPts val="0"/>
              </a:spcAft>
              <a:buSzPts val="1600"/>
              <a:buChar char="○"/>
            </a:pPr>
            <a:r>
              <a:rPr lang="en-US" dirty="0"/>
              <a:t>Defines protections for PHI through confidentiality, integrity, and availability.</a:t>
            </a:r>
            <a:endParaRPr dirty="0"/>
          </a:p>
          <a:p>
            <a:pPr marL="914400" lvl="0" indent="0" algn="l" rtl="0">
              <a:spcBef>
                <a:spcPts val="0"/>
              </a:spcBef>
              <a:spcAft>
                <a:spcPts val="0"/>
              </a:spcAft>
              <a:buNone/>
            </a:pPr>
            <a:endParaRPr dirty="0"/>
          </a:p>
          <a:p>
            <a:pPr marL="0" lvl="0" indent="0" algn="l" rtl="0">
              <a:spcBef>
                <a:spcPts val="0"/>
              </a:spcBef>
              <a:spcAft>
                <a:spcPts val="0"/>
              </a:spcAft>
              <a:buClr>
                <a:srgbClr val="D3002D"/>
              </a:buClr>
              <a:buSzPts val="2000"/>
              <a:buFont typeface="Arial"/>
              <a:buNone/>
            </a:pPr>
            <a:endParaRPr dirty="0"/>
          </a:p>
          <a:p>
            <a:pPr marL="0" lvl="0" indent="0" algn="l" rtl="0">
              <a:spcBef>
                <a:spcPts val="0"/>
              </a:spcBef>
              <a:spcAft>
                <a:spcPts val="0"/>
              </a:spcAft>
              <a:buClr>
                <a:srgbClr val="D3002D"/>
              </a:buClr>
              <a:buSzPts val="2000"/>
              <a:buFont typeface="Arial"/>
              <a:buNone/>
            </a:pPr>
            <a:endParaRPr dirty="0"/>
          </a:p>
        </p:txBody>
      </p:sp>
      <p:sp>
        <p:nvSpPr>
          <p:cNvPr id="78" name="Google Shape;78;g5e1ede87da_0_10"/>
          <p:cNvSpPr txBox="1"/>
          <p:nvPr/>
        </p:nvSpPr>
        <p:spPr>
          <a:xfrm>
            <a:off x="510775" y="3644825"/>
            <a:ext cx="80025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t>Source: </a:t>
            </a:r>
            <a:r>
              <a:rPr lang="en-US" sz="1100" u="sng">
                <a:solidFill>
                  <a:schemeClr val="hlink"/>
                </a:solidFill>
                <a:hlinkClick r:id="rId3"/>
              </a:rPr>
              <a:t>https://www.hhs.gov/hipaa/for-professionals/index.html</a:t>
            </a:r>
            <a:endParaRPr sz="1100"/>
          </a:p>
        </p:txBody>
      </p:sp>
      <p:sp>
        <p:nvSpPr>
          <p:cNvPr id="79" name="Google Shape;79;g5e1ede87da_0_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5f9ab453b6_0_0"/>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What Regulates PHI?</a:t>
            </a:r>
            <a:endParaRPr/>
          </a:p>
        </p:txBody>
      </p:sp>
      <p:sp>
        <p:nvSpPr>
          <p:cNvPr id="85" name="Google Shape;85;g5f9ab453b6_0_0"/>
          <p:cNvSpPr txBox="1">
            <a:spLocks noGrp="1"/>
          </p:cNvSpPr>
          <p:nvPr>
            <p:ph type="body" idx="1"/>
          </p:nvPr>
        </p:nvSpPr>
        <p:spPr>
          <a:xfrm>
            <a:off x="510779" y="1122219"/>
            <a:ext cx="8198100" cy="30696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None/>
            </a:pPr>
            <a:r>
              <a:rPr lang="en-US" dirty="0"/>
              <a:t>Health Insurance Portability and Accountability Act of 1996 (HIPAA)</a:t>
            </a:r>
            <a:br>
              <a:rPr lang="en-US" dirty="0"/>
            </a:br>
            <a:endParaRPr dirty="0"/>
          </a:p>
          <a:p>
            <a:pPr marL="457200" lvl="0" indent="-355600" algn="l" rtl="0">
              <a:spcBef>
                <a:spcPts val="0"/>
              </a:spcBef>
              <a:spcAft>
                <a:spcPts val="0"/>
              </a:spcAft>
              <a:buSzPts val="2000"/>
              <a:buChar char="●"/>
            </a:pPr>
            <a:r>
              <a:rPr lang="en-US" dirty="0"/>
              <a:t>3) HIPAA Enforcement Rule</a:t>
            </a:r>
            <a:endParaRPr dirty="0"/>
          </a:p>
          <a:p>
            <a:pPr marL="914400" lvl="1" indent="-330200" algn="l" rtl="0">
              <a:spcBef>
                <a:spcPts val="0"/>
              </a:spcBef>
              <a:spcAft>
                <a:spcPts val="0"/>
              </a:spcAft>
              <a:buSzPts val="1600"/>
              <a:buChar char="○"/>
            </a:pPr>
            <a:r>
              <a:rPr lang="en-US" dirty="0"/>
              <a:t>Defines provisions relating to compliance and investigations.</a:t>
            </a:r>
            <a:br>
              <a:rPr lang="en-US" dirty="0"/>
            </a:br>
            <a:endParaRPr dirty="0"/>
          </a:p>
          <a:p>
            <a:pPr marL="457200" lvl="0" indent="-355600" algn="l" rtl="0">
              <a:spcBef>
                <a:spcPts val="0"/>
              </a:spcBef>
              <a:spcAft>
                <a:spcPts val="0"/>
              </a:spcAft>
              <a:buSzPts val="2000"/>
              <a:buChar char="●"/>
            </a:pPr>
            <a:r>
              <a:rPr lang="en-US" dirty="0"/>
              <a:t>4) Final Omnibus Rule</a:t>
            </a:r>
            <a:endParaRPr dirty="0"/>
          </a:p>
          <a:p>
            <a:pPr marL="914400" lvl="1" indent="-330200" algn="l" rtl="0">
              <a:spcBef>
                <a:spcPts val="0"/>
              </a:spcBef>
              <a:spcAft>
                <a:spcPts val="0"/>
              </a:spcAft>
              <a:buSzPts val="1600"/>
              <a:buChar char="○"/>
            </a:pPr>
            <a:r>
              <a:rPr lang="en-US" dirty="0"/>
              <a:t>Implements provisions of the HITECH ACT to strengthen privacy and security protections under HIPAA.</a:t>
            </a:r>
            <a:endParaRPr dirty="0"/>
          </a:p>
          <a:p>
            <a:pPr marL="0" lvl="0" indent="0" algn="l" rtl="0">
              <a:spcBef>
                <a:spcPts val="0"/>
              </a:spcBef>
              <a:spcAft>
                <a:spcPts val="0"/>
              </a:spcAft>
              <a:buClr>
                <a:srgbClr val="D3002D"/>
              </a:buClr>
              <a:buSzPts val="2000"/>
              <a:buFont typeface="Arial"/>
              <a:buNone/>
            </a:pPr>
            <a:endParaRPr dirty="0"/>
          </a:p>
          <a:p>
            <a:pPr marL="0" lvl="0" indent="0" algn="l" rtl="0">
              <a:spcBef>
                <a:spcPts val="0"/>
              </a:spcBef>
              <a:spcAft>
                <a:spcPts val="0"/>
              </a:spcAft>
              <a:buClr>
                <a:srgbClr val="D3002D"/>
              </a:buClr>
              <a:buSzPts val="2000"/>
              <a:buFont typeface="Arial"/>
              <a:buNone/>
            </a:pPr>
            <a:endParaRPr dirty="0"/>
          </a:p>
        </p:txBody>
      </p:sp>
      <p:sp>
        <p:nvSpPr>
          <p:cNvPr id="86" name="Google Shape;86;g5f9ab453b6_0_0"/>
          <p:cNvSpPr txBox="1"/>
          <p:nvPr/>
        </p:nvSpPr>
        <p:spPr>
          <a:xfrm>
            <a:off x="510775" y="3644825"/>
            <a:ext cx="80025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t>Source: </a:t>
            </a:r>
            <a:r>
              <a:rPr lang="en-US" sz="1100" u="sng">
                <a:solidFill>
                  <a:schemeClr val="hlink"/>
                </a:solidFill>
                <a:hlinkClick r:id="rId3"/>
              </a:rPr>
              <a:t>https://www.hhs.gov/hipaa/for-professionals/index.html</a:t>
            </a:r>
            <a:endParaRPr sz="1100"/>
          </a:p>
        </p:txBody>
      </p:sp>
      <p:sp>
        <p:nvSpPr>
          <p:cNvPr id="87" name="Google Shape;87;g5f9ab453b6_0_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5f330d9a95_0_0"/>
          <p:cNvSpPr txBox="1">
            <a:spLocks noGrp="1"/>
          </p:cNvSpPr>
          <p:nvPr>
            <p:ph type="ctrTitle"/>
          </p:nvPr>
        </p:nvSpPr>
        <p:spPr>
          <a:xfrm>
            <a:off x="510779" y="416571"/>
            <a:ext cx="8198100" cy="6294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US"/>
              <a:t>HIPAA Terminology</a:t>
            </a:r>
            <a:endParaRPr/>
          </a:p>
        </p:txBody>
      </p:sp>
      <p:sp>
        <p:nvSpPr>
          <p:cNvPr id="94" name="Google Shape;94;g5f330d9a95_0_0"/>
          <p:cNvSpPr txBox="1">
            <a:spLocks noGrp="1"/>
          </p:cNvSpPr>
          <p:nvPr>
            <p:ph type="body" idx="1"/>
          </p:nvPr>
        </p:nvSpPr>
        <p:spPr>
          <a:xfrm>
            <a:off x="510779" y="1122219"/>
            <a:ext cx="8198100" cy="3069600"/>
          </a:xfrm>
          <a:prstGeom prst="rect">
            <a:avLst/>
          </a:prstGeom>
        </p:spPr>
        <p:txBody>
          <a:bodyPr spcFirstLastPara="1" wrap="square" lIns="0" tIns="45700" rIns="91425" bIns="45700" anchor="t" anchorCtr="0">
            <a:noAutofit/>
          </a:bodyPr>
          <a:lstStyle/>
          <a:p>
            <a:pPr marL="457200" lvl="0" indent="-355600" algn="l" rtl="0">
              <a:spcBef>
                <a:spcPts val="600"/>
              </a:spcBef>
              <a:spcAft>
                <a:spcPts val="0"/>
              </a:spcAft>
              <a:buSzPts val="2000"/>
              <a:buChar char="●"/>
            </a:pPr>
            <a:r>
              <a:rPr lang="en-US" b="1" dirty="0"/>
              <a:t>Covered entity</a:t>
            </a:r>
            <a:r>
              <a:rPr lang="en-US" dirty="0"/>
              <a:t> - Health plans, clearinghouses, providers.</a:t>
            </a:r>
            <a:br>
              <a:rPr lang="en-US" dirty="0"/>
            </a:br>
            <a:endParaRPr dirty="0"/>
          </a:p>
          <a:p>
            <a:pPr marL="457200" lvl="0" indent="-355600" algn="l" rtl="0">
              <a:spcBef>
                <a:spcPts val="0"/>
              </a:spcBef>
              <a:spcAft>
                <a:spcPts val="0"/>
              </a:spcAft>
              <a:buSzPts val="2000"/>
              <a:buChar char="●"/>
            </a:pPr>
            <a:r>
              <a:rPr lang="en-US" b="1" dirty="0"/>
              <a:t>Business associate</a:t>
            </a:r>
            <a:r>
              <a:rPr lang="en-US" dirty="0"/>
              <a:t> - someone working on behalf of a covered entity that requires access to PHI.</a:t>
            </a:r>
            <a:br>
              <a:rPr lang="en-US" dirty="0"/>
            </a:br>
            <a:endParaRPr dirty="0"/>
          </a:p>
          <a:p>
            <a:pPr marL="0" lvl="0" indent="0" algn="l" rtl="0">
              <a:spcBef>
                <a:spcPts val="600"/>
              </a:spcBef>
              <a:spcAft>
                <a:spcPts val="0"/>
              </a:spcAft>
              <a:buNone/>
            </a:pPr>
            <a:r>
              <a:rPr lang="en-US" dirty="0"/>
              <a:t>A business associate agreement (</a:t>
            </a:r>
            <a:r>
              <a:rPr lang="en-US" b="1" dirty="0"/>
              <a:t>BAA</a:t>
            </a:r>
            <a:r>
              <a:rPr lang="en-US" dirty="0"/>
              <a:t>) defines each party’s responsibilities.</a:t>
            </a:r>
            <a:br>
              <a:rPr lang="en-US" dirty="0"/>
            </a:br>
            <a:br>
              <a:rPr lang="en-US" dirty="0"/>
            </a:br>
            <a:r>
              <a:rPr lang="en-US" sz="1100" u="sng" dirty="0">
                <a:solidFill>
                  <a:schemeClr val="hlink"/>
                </a:solidFill>
                <a:hlinkClick r:id="rId3"/>
              </a:rPr>
              <a:t>https://www.hhs.gov/hipaa/for-professionals/covered-entities/sample-business-associate-agreement-provisions/index.html</a:t>
            </a:r>
            <a:endParaRPr dirty="0"/>
          </a:p>
        </p:txBody>
      </p:sp>
      <p:sp>
        <p:nvSpPr>
          <p:cNvPr id="95" name="Google Shape;95;g5f330d9a95_0_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5e1ede87da_0_15"/>
          <p:cNvSpPr txBox="1">
            <a:spLocks noGrp="1"/>
          </p:cNvSpPr>
          <p:nvPr>
            <p:ph type="ctrTitle"/>
          </p:nvPr>
        </p:nvSpPr>
        <p:spPr>
          <a:xfrm>
            <a:off x="510779" y="416571"/>
            <a:ext cx="8198100" cy="6294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4000"/>
              <a:buFont typeface="Arial"/>
              <a:buNone/>
            </a:pPr>
            <a:r>
              <a:rPr lang="en-US"/>
              <a:t>Penalties for Noncompliance</a:t>
            </a:r>
            <a:endParaRPr/>
          </a:p>
        </p:txBody>
      </p:sp>
      <p:sp>
        <p:nvSpPr>
          <p:cNvPr id="101" name="Google Shape;101;g5e1ede87da_0_15"/>
          <p:cNvSpPr txBox="1">
            <a:spLocks noGrp="1"/>
          </p:cNvSpPr>
          <p:nvPr>
            <p:ph type="body" idx="1"/>
          </p:nvPr>
        </p:nvSpPr>
        <p:spPr>
          <a:xfrm>
            <a:off x="510779" y="1122219"/>
            <a:ext cx="8198100" cy="3069600"/>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Clr>
                <a:srgbClr val="D3002D"/>
              </a:buClr>
              <a:buSzPts val="2000"/>
              <a:buFont typeface="Arial"/>
              <a:buNone/>
            </a:pPr>
            <a:r>
              <a:rPr lang="en-US"/>
              <a:t>Per HHS Office for Civil Rights (OCR):</a:t>
            </a:r>
            <a:br>
              <a:rPr lang="en-US"/>
            </a:br>
            <a:endParaRPr/>
          </a:p>
          <a:p>
            <a:pPr marL="457200" lvl="0" indent="-355600" algn="l" rtl="0">
              <a:spcBef>
                <a:spcPts val="0"/>
              </a:spcBef>
              <a:spcAft>
                <a:spcPts val="0"/>
              </a:spcAft>
              <a:buSzPts val="2000"/>
              <a:buChar char="●"/>
            </a:pPr>
            <a:r>
              <a:rPr lang="en-US"/>
              <a:t>213,561 HIPAA complaints since April 2003.</a:t>
            </a:r>
            <a:endParaRPr/>
          </a:p>
          <a:p>
            <a:pPr marL="457200" lvl="0" indent="-355600" algn="l" rtl="0">
              <a:spcBef>
                <a:spcPts val="0"/>
              </a:spcBef>
              <a:spcAft>
                <a:spcPts val="0"/>
              </a:spcAft>
              <a:buSzPts val="2000"/>
              <a:buChar char="●"/>
            </a:pPr>
            <a:r>
              <a:rPr lang="en-US"/>
              <a:t>OCR has settled or imposed civil money penalties in 65 cases totaling $102,681,582.</a:t>
            </a:r>
            <a:endParaRPr/>
          </a:p>
          <a:p>
            <a:pPr marL="457200" lvl="0" indent="-355600" algn="l" rtl="0">
              <a:spcBef>
                <a:spcPts val="0"/>
              </a:spcBef>
              <a:spcAft>
                <a:spcPts val="0"/>
              </a:spcAft>
              <a:buSzPts val="2000"/>
              <a:buChar char="●"/>
            </a:pPr>
            <a:r>
              <a:rPr lang="en-US"/>
              <a:t>2018 was a record year with $28.7 million in fines.</a:t>
            </a:r>
            <a:endParaRPr/>
          </a:p>
          <a:p>
            <a:pPr marL="457200" lvl="0" indent="0" algn="l" rtl="0">
              <a:spcBef>
                <a:spcPts val="0"/>
              </a:spcBef>
              <a:spcAft>
                <a:spcPts val="0"/>
              </a:spcAft>
              <a:buNone/>
            </a:pPr>
            <a:endParaRPr/>
          </a:p>
          <a:p>
            <a:pPr marL="0" lvl="0" indent="0" algn="l" rtl="0">
              <a:spcBef>
                <a:spcPts val="0"/>
              </a:spcBef>
              <a:spcAft>
                <a:spcPts val="0"/>
              </a:spcAft>
              <a:buNone/>
            </a:pPr>
            <a:r>
              <a:rPr lang="en-US" sz="1100">
                <a:solidFill>
                  <a:srgbClr val="000000"/>
                </a:solidFill>
              </a:rPr>
              <a:t>Sources:</a:t>
            </a:r>
            <a:endParaRPr sz="1100"/>
          </a:p>
          <a:p>
            <a:pPr marL="457200" lvl="0" indent="-298450" algn="l" rtl="0">
              <a:spcBef>
                <a:spcPts val="0"/>
              </a:spcBef>
              <a:spcAft>
                <a:spcPts val="0"/>
              </a:spcAft>
              <a:buSzPts val="1100"/>
              <a:buChar char="●"/>
            </a:pPr>
            <a:r>
              <a:rPr lang="en-US" sz="1100" u="sng">
                <a:solidFill>
                  <a:schemeClr val="hlink"/>
                </a:solidFill>
                <a:hlinkClick r:id="rId3"/>
              </a:rPr>
              <a:t>https://www.hhs.gov/hipaa/for-professionals/compliance-enforcement/data/enforcement-highlights/index.html</a:t>
            </a:r>
            <a:endParaRPr/>
          </a:p>
          <a:p>
            <a:pPr marL="457200" lvl="0" indent="-298450" algn="l" rtl="0">
              <a:spcBef>
                <a:spcPts val="0"/>
              </a:spcBef>
              <a:spcAft>
                <a:spcPts val="0"/>
              </a:spcAft>
              <a:buSzPts val="1100"/>
              <a:buChar char="●"/>
            </a:pPr>
            <a:r>
              <a:rPr lang="en-US" sz="1100" u="sng">
                <a:solidFill>
                  <a:schemeClr val="hlink"/>
                </a:solidFill>
                <a:hlinkClick r:id="rId4"/>
              </a:rPr>
              <a:t>https://www.hhs.gov/about/news/2019/02/07/ocr-concludes-all-time-record-year-for-hipaa-enforcement-with-3-million-cottage-health-settlement.html</a:t>
            </a:r>
            <a:endParaRPr/>
          </a:p>
        </p:txBody>
      </p:sp>
      <p:sp>
        <p:nvSpPr>
          <p:cNvPr id="102" name="Google Shape;102;g5e1ede87da_0_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6_Title Slide [option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Red Gradient lin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1774</Words>
  <Application>Microsoft Office PowerPoint</Application>
  <PresentationFormat>On-screen Show (16:9)</PresentationFormat>
  <Paragraphs>325</Paragraphs>
  <Slides>39</Slides>
  <Notes>39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Consolas</vt:lpstr>
      <vt:lpstr>Georgia</vt:lpstr>
      <vt:lpstr>Arial</vt:lpstr>
      <vt:lpstr>Lato</vt:lpstr>
      <vt:lpstr>Raleway</vt:lpstr>
      <vt:lpstr>Courier New</vt:lpstr>
      <vt:lpstr>Calibri</vt:lpstr>
      <vt:lpstr>Century Gothic</vt:lpstr>
      <vt:lpstr>6_Title Slide [option 1]</vt:lpstr>
      <vt:lpstr>3_Red Gradient line</vt:lpstr>
      <vt:lpstr>PowerPoint Presentation</vt:lpstr>
      <vt:lpstr>Me :)</vt:lpstr>
      <vt:lpstr>Introduction</vt:lpstr>
      <vt:lpstr>  Protected Health Information PHI / ePHI</vt:lpstr>
      <vt:lpstr>What is PHI?</vt:lpstr>
      <vt:lpstr>What Regulates PHI?</vt:lpstr>
      <vt:lpstr>What Regulates PHI?</vt:lpstr>
      <vt:lpstr>HIPAA Terminology</vt:lpstr>
      <vt:lpstr>Penalties for Noncompliance</vt:lpstr>
      <vt:lpstr>Managing PHI</vt:lpstr>
      <vt:lpstr>Secondary Purposes</vt:lpstr>
      <vt:lpstr>Data De-identification</vt:lpstr>
      <vt:lpstr>  Identifying PHI</vt:lpstr>
      <vt:lpstr>Methods of Finding PHI</vt:lpstr>
      <vt:lpstr>Regular Expressions</vt:lpstr>
      <vt:lpstr>Dictionaries</vt:lpstr>
      <vt:lpstr>NLP Named Entity Recognition</vt:lpstr>
      <vt:lpstr>Neural Network Classifier</vt:lpstr>
      <vt:lpstr>Using Word Embeddings</vt:lpstr>
      <vt:lpstr>Word Embeddings</vt:lpstr>
      <vt:lpstr>Breaking Text into Subwords</vt:lpstr>
      <vt:lpstr>Breaking Text into Subwords</vt:lpstr>
      <vt:lpstr>Breaking Text into Subwords</vt:lpstr>
      <vt:lpstr>Breaking Text into Subwords</vt:lpstr>
      <vt:lpstr>Breaking Text into Subwords</vt:lpstr>
      <vt:lpstr>Combinations of Methods</vt:lpstr>
      <vt:lpstr>  Streaming Architecture</vt:lpstr>
      <vt:lpstr>Streaming Architecture</vt:lpstr>
      <vt:lpstr>Streaming Architecture</vt:lpstr>
      <vt:lpstr>Streaming Architecture</vt:lpstr>
      <vt:lpstr>Stream Processing</vt:lpstr>
      <vt:lpstr>Apache Flink</vt:lpstr>
      <vt:lpstr>Flink Consuming from Kafka</vt:lpstr>
      <vt:lpstr>The Flink Job</vt:lpstr>
      <vt:lpstr>Streaming Architecture</vt:lpstr>
      <vt:lpstr>Another Way: Apache NiFi</vt:lpstr>
      <vt:lpstr>Using Apache NiFi</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 Vondrak</dc:creator>
  <cp:lastModifiedBy>Jeffrey Zemerick</cp:lastModifiedBy>
  <cp:revision>31</cp:revision>
  <dcterms:created xsi:type="dcterms:W3CDTF">2018-07-24T00:02:08Z</dcterms:created>
  <dcterms:modified xsi:type="dcterms:W3CDTF">2019-09-25T20:06:54Z</dcterms:modified>
</cp:coreProperties>
</file>